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1" r:id="rId3"/>
    <p:sldId id="310" r:id="rId4"/>
    <p:sldId id="257" r:id="rId5"/>
    <p:sldId id="258" r:id="rId6"/>
    <p:sldId id="290" r:id="rId7"/>
    <p:sldId id="312" r:id="rId8"/>
    <p:sldId id="293" r:id="rId9"/>
    <p:sldId id="259" r:id="rId10"/>
    <p:sldId id="260" r:id="rId11"/>
    <p:sldId id="261" r:id="rId12"/>
    <p:sldId id="262" r:id="rId13"/>
    <p:sldId id="281" r:id="rId14"/>
    <p:sldId id="282" r:id="rId15"/>
    <p:sldId id="283" r:id="rId16"/>
    <p:sldId id="284" r:id="rId17"/>
    <p:sldId id="285" r:id="rId18"/>
    <p:sldId id="287" r:id="rId19"/>
    <p:sldId id="288" r:id="rId20"/>
    <p:sldId id="289" r:id="rId21"/>
    <p:sldId id="263" r:id="rId22"/>
    <p:sldId id="294" r:id="rId23"/>
    <p:sldId id="304" r:id="rId24"/>
    <p:sldId id="264" r:id="rId25"/>
    <p:sldId id="265" r:id="rId26"/>
    <p:sldId id="266" r:id="rId27"/>
    <p:sldId id="307" r:id="rId28"/>
    <p:sldId id="267" r:id="rId29"/>
    <p:sldId id="295" r:id="rId30"/>
    <p:sldId id="305" r:id="rId31"/>
    <p:sldId id="268" r:id="rId32"/>
    <p:sldId id="269" r:id="rId33"/>
    <p:sldId id="270" r:id="rId34"/>
    <p:sldId id="271" r:id="rId35"/>
    <p:sldId id="272" r:id="rId36"/>
    <p:sldId id="273" r:id="rId37"/>
    <p:sldId id="308" r:id="rId38"/>
    <p:sldId id="296" r:id="rId39"/>
    <p:sldId id="306" r:id="rId40"/>
    <p:sldId id="274" r:id="rId41"/>
    <p:sldId id="275" r:id="rId42"/>
    <p:sldId id="309" r:id="rId43"/>
    <p:sldId id="297" r:id="rId44"/>
    <p:sldId id="292" r:id="rId45"/>
    <p:sldId id="298" r:id="rId46"/>
    <p:sldId id="299" r:id="rId47"/>
    <p:sldId id="300" r:id="rId48"/>
    <p:sldId id="301" r:id="rId49"/>
    <p:sldId id="302" r:id="rId50"/>
    <p:sldId id="303" r:id="rId51"/>
    <p:sldId id="313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14" r:id="rId67"/>
    <p:sldId id="316" r:id="rId68"/>
    <p:sldId id="331" r:id="rId69"/>
    <p:sldId id="332" r:id="rId70"/>
    <p:sldId id="333" r:id="rId71"/>
    <p:sldId id="334" r:id="rId72"/>
    <p:sldId id="276" r:id="rId73"/>
    <p:sldId id="279" r:id="rId7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15/01/2021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15/01/2021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15/01/2021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15/01/2021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15/01/2021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Rectángulo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15/01/2021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15/01/2021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15/01/2021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15/01/2021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15/01/2021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15/01/2021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Rectángulo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pPr/>
              <a:t>15/01/2021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1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5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www.sergas.es/Saude-publica/Documents/1899/Ayuda_Epidat_4_Distribuciones_de_probabilidad_Octubre2014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1026" name="Picture 2" descr="http://ciencimat.files.wordpress.com/2010/03/probabilidad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-24"/>
            <a:ext cx="9144032" cy="6858024"/>
          </a:xfrm>
          <a:prstGeom prst="rect">
            <a:avLst/>
          </a:prstGeom>
          <a:noFill/>
        </p:spPr>
      </p:pic>
      <p:sp>
        <p:nvSpPr>
          <p:cNvPr id="8" name="7 CuadroTexto"/>
          <p:cNvSpPr txBox="1"/>
          <p:nvPr/>
        </p:nvSpPr>
        <p:spPr>
          <a:xfrm>
            <a:off x="357158" y="55883"/>
            <a:ext cx="4572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6000" dirty="0"/>
              <a:t>Probabilidad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42844" y="5997379"/>
            <a:ext cx="6357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4000" dirty="0"/>
              <a:t>Oscar Centeno Mora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14282" y="1000108"/>
            <a:ext cx="6000792" cy="5857892"/>
          </a:xfrm>
        </p:spPr>
        <p:txBody>
          <a:bodyPr>
            <a:normAutofit/>
          </a:bodyPr>
          <a:lstStyle/>
          <a:p>
            <a:r>
              <a:rPr lang="es-CR" sz="2400" dirty="0"/>
              <a:t>Si el número o el resultado tiene muchos chances de que </a:t>
            </a:r>
            <a:r>
              <a:rPr lang="es-CR" sz="2400" dirty="0" err="1"/>
              <a:t>ocuarra</a:t>
            </a:r>
            <a:r>
              <a:rPr lang="es-CR" sz="2400" dirty="0"/>
              <a:t>, entonces se tendrá una probabilidad muy cercana a “1”.</a:t>
            </a:r>
          </a:p>
          <a:p>
            <a:r>
              <a:rPr lang="es-CR" sz="2400" dirty="0"/>
              <a:t>De lo contrario, si las posibilidades son muy reducidas, entonces se tendrá una probabilidad muy cercana a “0”.</a:t>
            </a:r>
          </a:p>
          <a:p>
            <a:endParaRPr lang="es-CR" sz="2400" dirty="0"/>
          </a:p>
          <a:p>
            <a:r>
              <a:rPr lang="es-CR" sz="2400" dirty="0"/>
              <a:t>También están los casos extremos:</a:t>
            </a:r>
          </a:p>
          <a:p>
            <a:endParaRPr lang="es-CR" sz="2400" dirty="0"/>
          </a:p>
          <a:p>
            <a:pPr>
              <a:buNone/>
            </a:pPr>
            <a:r>
              <a:rPr lang="es-CR" sz="2400" dirty="0"/>
              <a:t>	-La probabilidad de que el sol brille 	tiene una </a:t>
            </a:r>
            <a:r>
              <a:rPr lang="es-CR" sz="2400" dirty="0" err="1"/>
              <a:t>probabilidadd</a:t>
            </a:r>
            <a:r>
              <a:rPr lang="es-CR" sz="2400" dirty="0"/>
              <a:t> de “1”.</a:t>
            </a:r>
          </a:p>
          <a:p>
            <a:pPr>
              <a:buNone/>
            </a:pPr>
            <a:r>
              <a:rPr lang="es-CR" sz="2400" dirty="0"/>
              <a:t>	-La probabilidad de que el cuerpo de un ser humano viva durante 200 años tiene una probabilidad de “0”.</a:t>
            </a:r>
          </a:p>
          <a:p>
            <a:pPr>
              <a:buNone/>
            </a:pPr>
            <a:endParaRPr lang="es-CR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785810"/>
          </a:xfrm>
        </p:spPr>
        <p:txBody>
          <a:bodyPr/>
          <a:lstStyle/>
          <a:p>
            <a:pPr algn="ctr"/>
            <a:r>
              <a:rPr lang="es-CR" dirty="0"/>
              <a:t>La esencia de la probabilidad</a:t>
            </a:r>
          </a:p>
        </p:txBody>
      </p:sp>
      <p:pic>
        <p:nvPicPr>
          <p:cNvPr id="38914" name="Picture 2" descr="http://gonzalezdelariva.files.wordpress.com/2008/03/dado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5074" y="1071546"/>
            <a:ext cx="2714644" cy="2714644"/>
          </a:xfrm>
          <a:prstGeom prst="rect">
            <a:avLst/>
          </a:prstGeom>
          <a:noFill/>
        </p:spPr>
      </p:pic>
      <p:pic>
        <p:nvPicPr>
          <p:cNvPr id="38916" name="Picture 4" descr="http://sites.google.com/site/mates1sec2/dado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12" y="4000504"/>
            <a:ext cx="2428892" cy="2643206"/>
          </a:xfrm>
          <a:prstGeom prst="rect">
            <a:avLst/>
          </a:prstGeom>
          <a:noFill/>
        </p:spPr>
      </p:pic>
    </p:spTree>
  </p:cSld>
  <p:clrMapOvr>
    <a:masterClrMapping/>
  </p:clrMapOvr>
  <p:transition>
    <p:wedg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14282" y="1000108"/>
            <a:ext cx="5941894" cy="5500726"/>
          </a:xfrm>
        </p:spPr>
        <p:txBody>
          <a:bodyPr>
            <a:normAutofit/>
          </a:bodyPr>
          <a:lstStyle/>
          <a:p>
            <a:pPr algn="just"/>
            <a:r>
              <a:rPr lang="es-CR" sz="2400" dirty="0"/>
              <a:t>En el primer caso, cuando se tiene certeza de que la probabilidad de ocurrencia sea de “1”, entonces es un “</a:t>
            </a:r>
            <a:r>
              <a:rPr lang="es-CR" sz="2400" i="1" dirty="0"/>
              <a:t>evento completamente seguro</a:t>
            </a:r>
            <a:r>
              <a:rPr lang="es-CR" sz="2400" dirty="0"/>
              <a:t>”.</a:t>
            </a:r>
          </a:p>
          <a:p>
            <a:pPr algn="just">
              <a:buNone/>
            </a:pPr>
            <a:endParaRPr lang="es-CR" sz="2400" dirty="0"/>
          </a:p>
          <a:p>
            <a:pPr algn="just"/>
            <a:r>
              <a:rPr lang="es-CR" sz="2400" dirty="0"/>
              <a:t>El segundo caso, cuando se tiene certeza de que la probabilidad de ocurrencia es de “0”, entonces es un evento “completamente imposible”.</a:t>
            </a:r>
          </a:p>
          <a:p>
            <a:pPr algn="just">
              <a:buNone/>
            </a:pPr>
            <a:endParaRPr lang="es-CR" sz="2400" dirty="0"/>
          </a:p>
          <a:p>
            <a:pPr algn="just"/>
            <a:r>
              <a:rPr lang="es-CR" sz="2400" dirty="0"/>
              <a:t>También le asignamos una probabilidad de 0.5 a un fenómeno que tenga la misma posibilidad de ocurrir y de no ocurrir. Somos totalmente indiferentes ante el evento.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785810"/>
          </a:xfrm>
        </p:spPr>
        <p:txBody>
          <a:bodyPr/>
          <a:lstStyle/>
          <a:p>
            <a:pPr algn="ctr"/>
            <a:r>
              <a:rPr lang="es-CR" dirty="0"/>
              <a:t>La esencia de la probabilidad</a:t>
            </a:r>
          </a:p>
        </p:txBody>
      </p:sp>
      <p:pic>
        <p:nvPicPr>
          <p:cNvPr id="37890" name="Picture 2" descr="http://www.casinosdeluxe.com/wp-content/uploads/roulette965-500x3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8" y="3929066"/>
            <a:ext cx="2500330" cy="2571768"/>
          </a:xfrm>
          <a:prstGeom prst="rect">
            <a:avLst/>
          </a:prstGeom>
          <a:noFill/>
        </p:spPr>
      </p:pic>
      <p:pic>
        <p:nvPicPr>
          <p:cNvPr id="37892" name="Picture 4" descr="http://www.sistemasderuleta.com/blog/wp-content/uploads/2009/10/PokerCard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88" y="928670"/>
            <a:ext cx="2508965" cy="2857520"/>
          </a:xfrm>
          <a:prstGeom prst="rect">
            <a:avLst/>
          </a:prstGeom>
          <a:noFill/>
        </p:spPr>
      </p:pic>
    </p:spTree>
  </p:cSld>
  <p:clrMapOvr>
    <a:masterClrMapping/>
  </p:clrMapOvr>
  <p:transition>
    <p:pull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428596" y="1000108"/>
            <a:ext cx="5871596" cy="5500726"/>
          </a:xfrm>
        </p:spPr>
        <p:txBody>
          <a:bodyPr>
            <a:normAutofit/>
          </a:bodyPr>
          <a:lstStyle/>
          <a:p>
            <a:r>
              <a:rPr lang="es-CR" sz="2400" dirty="0"/>
              <a:t>En resumidas cuentas</a:t>
            </a:r>
          </a:p>
          <a:p>
            <a:pPr>
              <a:buNone/>
            </a:pPr>
            <a:endParaRPr lang="es-CR" sz="2400" dirty="0"/>
          </a:p>
          <a:p>
            <a:pPr algn="just">
              <a:buNone/>
            </a:pPr>
            <a:r>
              <a:rPr lang="es-CR" sz="2400" dirty="0"/>
              <a:t>	-Asignamos una probabilidad mayor o igual a “0”, pero menor a “0.5”, a un fenómeno que tenga más posibilidad de no ocurrir que de ocurrir.</a:t>
            </a:r>
          </a:p>
          <a:p>
            <a:pPr algn="just">
              <a:buNone/>
            </a:pPr>
            <a:endParaRPr lang="es-CR" sz="2400" dirty="0"/>
          </a:p>
          <a:p>
            <a:pPr algn="just">
              <a:buNone/>
            </a:pPr>
            <a:r>
              <a:rPr lang="es-CR" sz="2400" dirty="0"/>
              <a:t>	-Asignamos una probabilidad mayor a 0.5 pero menor o igual a 1, a un fenómeno que tenga más posibilidad de ocurrir que de no ocurrir.</a:t>
            </a:r>
          </a:p>
          <a:p>
            <a:pPr algn="just">
              <a:buNone/>
            </a:pPr>
            <a:endParaRPr lang="es-CR" sz="2400" dirty="0"/>
          </a:p>
          <a:p>
            <a:pPr algn="just">
              <a:buNone/>
            </a:pPr>
            <a:r>
              <a:rPr lang="es-CR" sz="2400" dirty="0"/>
              <a:t>	-Asignamos una probabilidad de 0.5 si somos completamente indiferentes a la ocurrencia del evento.</a:t>
            </a:r>
          </a:p>
          <a:p>
            <a:pPr>
              <a:buNone/>
            </a:pPr>
            <a:endParaRPr lang="es-CR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785810"/>
          </a:xfrm>
        </p:spPr>
        <p:txBody>
          <a:bodyPr/>
          <a:lstStyle/>
          <a:p>
            <a:pPr algn="ctr"/>
            <a:r>
              <a:rPr lang="es-CR" dirty="0"/>
              <a:t>La esencia de la probabilidad</a:t>
            </a:r>
          </a:p>
        </p:txBody>
      </p:sp>
      <p:pic>
        <p:nvPicPr>
          <p:cNvPr id="3074" name="Picture 2" descr="http://blogs.adobe.com/captivate/files/2012/01/Book_Rapid-eLea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412776"/>
            <a:ext cx="225462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mollymediastudios.files.wordpress.com/2011/07/learn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838" y="4437112"/>
            <a:ext cx="1991407" cy="172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14282" y="1214422"/>
            <a:ext cx="8643998" cy="4572000"/>
          </a:xfrm>
        </p:spPr>
        <p:txBody>
          <a:bodyPr/>
          <a:lstStyle/>
          <a:p>
            <a:pPr>
              <a:buNone/>
            </a:pPr>
            <a:r>
              <a:rPr lang="es-CR" sz="2400" u="sng" dirty="0"/>
              <a:t>Conjunto y elemento</a:t>
            </a:r>
          </a:p>
          <a:p>
            <a:pPr>
              <a:buNone/>
            </a:pPr>
            <a:r>
              <a:rPr lang="es-CR" sz="2400" dirty="0"/>
              <a:t>“Un conjunto es una colección bien definida de objetos. Normalmente a los objetos que forman el conjunto se le conoce como elementos”.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Ideas fundamentales de las </a:t>
            </a:r>
            <a:r>
              <a:rPr lang="es-CR" dirty="0" err="1"/>
              <a:t>probabilidas</a:t>
            </a:r>
            <a:endParaRPr lang="es-CR" dirty="0"/>
          </a:p>
        </p:txBody>
      </p:sp>
      <p:sp>
        <p:nvSpPr>
          <p:cNvPr id="5" name="4 Elipse"/>
          <p:cNvSpPr/>
          <p:nvPr/>
        </p:nvSpPr>
        <p:spPr>
          <a:xfrm>
            <a:off x="3286116" y="3071810"/>
            <a:ext cx="4572032" cy="307183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7" name="6 Elipse"/>
          <p:cNvSpPr/>
          <p:nvPr/>
        </p:nvSpPr>
        <p:spPr>
          <a:xfrm>
            <a:off x="4500562" y="4929198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8" name="7 Elipse"/>
          <p:cNvSpPr/>
          <p:nvPr/>
        </p:nvSpPr>
        <p:spPr>
          <a:xfrm>
            <a:off x="5643570" y="3214686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9" name="8 Elipse"/>
          <p:cNvSpPr/>
          <p:nvPr/>
        </p:nvSpPr>
        <p:spPr>
          <a:xfrm>
            <a:off x="5214942" y="4000504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0" name="9 Elipse"/>
          <p:cNvSpPr/>
          <p:nvPr/>
        </p:nvSpPr>
        <p:spPr>
          <a:xfrm>
            <a:off x="5643570" y="5143512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1" name="10 Elipse"/>
          <p:cNvSpPr/>
          <p:nvPr/>
        </p:nvSpPr>
        <p:spPr>
          <a:xfrm>
            <a:off x="6357950" y="4357694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" name="11 Arco"/>
          <p:cNvSpPr/>
          <p:nvPr/>
        </p:nvSpPr>
        <p:spPr>
          <a:xfrm>
            <a:off x="2143108" y="3143248"/>
            <a:ext cx="2071702" cy="785818"/>
          </a:xfrm>
          <a:prstGeom prst="arc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3" name="12 Rectángulo redondeado"/>
          <p:cNvSpPr/>
          <p:nvPr/>
        </p:nvSpPr>
        <p:spPr>
          <a:xfrm>
            <a:off x="942956" y="2728914"/>
            <a:ext cx="2128846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3600" dirty="0"/>
              <a:t>Conjunto</a:t>
            </a:r>
          </a:p>
        </p:txBody>
      </p:sp>
      <p:sp>
        <p:nvSpPr>
          <p:cNvPr id="14" name="13 Elipse"/>
          <p:cNvSpPr/>
          <p:nvPr/>
        </p:nvSpPr>
        <p:spPr>
          <a:xfrm>
            <a:off x="4357686" y="3857628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22" name="21 Conector recto"/>
          <p:cNvCxnSpPr/>
          <p:nvPr/>
        </p:nvCxnSpPr>
        <p:spPr>
          <a:xfrm rot="10800000">
            <a:off x="2928926" y="5214950"/>
            <a:ext cx="1857388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22 Rectángulo redondeado"/>
          <p:cNvSpPr/>
          <p:nvPr/>
        </p:nvSpPr>
        <p:spPr>
          <a:xfrm>
            <a:off x="500034" y="4786322"/>
            <a:ext cx="2128846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3600" dirty="0"/>
              <a:t>Elemento</a:t>
            </a:r>
          </a:p>
        </p:txBody>
      </p:sp>
    </p:spTree>
  </p:cSld>
  <p:clrMapOvr>
    <a:masterClrMapping/>
  </p:clrMapOvr>
  <p:transition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85720" y="1214422"/>
            <a:ext cx="6302504" cy="5286412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s-CR" sz="2400" u="sng" dirty="0"/>
              <a:t>Conjunto y elemento</a:t>
            </a:r>
          </a:p>
          <a:p>
            <a:pPr>
              <a:buNone/>
            </a:pPr>
            <a:endParaRPr lang="es-CR" sz="2400" u="sng" dirty="0"/>
          </a:p>
          <a:p>
            <a:pPr>
              <a:buNone/>
            </a:pPr>
            <a:r>
              <a:rPr lang="es-CR" sz="2400" dirty="0"/>
              <a:t>	-Los presidentes de CR desde 1960 constituyen un conjunto de todos los presidentes, siendo cada presidente un  elemento.</a:t>
            </a:r>
          </a:p>
          <a:p>
            <a:pPr>
              <a:buNone/>
            </a:pPr>
            <a:r>
              <a:rPr lang="es-CR" sz="2400" dirty="0"/>
              <a:t>	-El planeta tierra constituye un elemento, del conjunto de los primeros 5 plantes cercanos al sol.</a:t>
            </a:r>
          </a:p>
          <a:p>
            <a:pPr>
              <a:buNone/>
            </a:pPr>
            <a:endParaRPr lang="es-CR" sz="2400" dirty="0"/>
          </a:p>
          <a:p>
            <a:pPr>
              <a:buNone/>
            </a:pPr>
            <a:r>
              <a:rPr lang="es-CR" sz="2400" dirty="0"/>
              <a:t>	Por ejemplo, sea “A” el siguiente conjunto, constituido por los siguientes elementos.</a:t>
            </a:r>
          </a:p>
          <a:p>
            <a:pPr>
              <a:buNone/>
            </a:pPr>
            <a:endParaRPr lang="es-CR" sz="2400" dirty="0"/>
          </a:p>
          <a:p>
            <a:pPr>
              <a:buNone/>
            </a:pPr>
            <a:r>
              <a:rPr lang="es-CR" sz="2400" dirty="0"/>
              <a:t> A= {Sra. Allen; Sta. Brown; Sr. Smith; Sr. Walker}. ¿Un elemento?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</p:spPr>
        <p:txBody>
          <a:bodyPr>
            <a:normAutofit fontScale="90000"/>
          </a:bodyPr>
          <a:lstStyle/>
          <a:p>
            <a:pPr algn="ctr"/>
            <a:r>
              <a:rPr lang="es-CR" dirty="0"/>
              <a:t>Ideas fundamentales de las probabilidades</a:t>
            </a:r>
          </a:p>
        </p:txBody>
      </p:sp>
      <p:pic>
        <p:nvPicPr>
          <p:cNvPr id="4098" name="Picture 2" descr="http://www.maravillasdeaprender.com/shop/images/LAM12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492896"/>
            <a:ext cx="2088232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ll dir="l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71406" y="1214422"/>
            <a:ext cx="9072594" cy="5286412"/>
          </a:xfrm>
        </p:spPr>
        <p:txBody>
          <a:bodyPr/>
          <a:lstStyle/>
          <a:p>
            <a:pPr>
              <a:buNone/>
            </a:pPr>
            <a:r>
              <a:rPr lang="es-CR" sz="2400" u="sng" dirty="0"/>
              <a:t>Conjunto Universal</a:t>
            </a:r>
          </a:p>
          <a:p>
            <a:pPr>
              <a:buNone/>
            </a:pPr>
            <a:r>
              <a:rPr lang="es-CR" sz="2400" dirty="0"/>
              <a:t>“Es el conjunto más extenso por el cual hay interés en un análisis dado”.</a:t>
            </a:r>
          </a:p>
          <a:p>
            <a:pPr>
              <a:buNone/>
            </a:pPr>
            <a:r>
              <a:rPr lang="es-CR" sz="2400" dirty="0"/>
              <a:t>La definición de conjunto universal generalmente se indica por medio de una U.</a:t>
            </a:r>
          </a:p>
          <a:p>
            <a:pPr>
              <a:buNone/>
            </a:pPr>
            <a:endParaRPr lang="es-CR" dirty="0"/>
          </a:p>
          <a:p>
            <a:pPr>
              <a:buNone/>
            </a:pPr>
            <a:endParaRPr lang="es-CR" dirty="0"/>
          </a:p>
          <a:p>
            <a:pPr>
              <a:buNone/>
            </a:pPr>
            <a:endParaRPr lang="es-CR" u="sng" dirty="0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</p:spPr>
        <p:txBody>
          <a:bodyPr>
            <a:normAutofit fontScale="90000"/>
          </a:bodyPr>
          <a:lstStyle/>
          <a:p>
            <a:pPr algn="ctr"/>
            <a:r>
              <a:rPr lang="es-CR" dirty="0"/>
              <a:t>Ideas fundamentales de las probabilidades</a:t>
            </a:r>
          </a:p>
        </p:txBody>
      </p:sp>
      <p:sp>
        <p:nvSpPr>
          <p:cNvPr id="7" name="6 Elipse"/>
          <p:cNvSpPr/>
          <p:nvPr/>
        </p:nvSpPr>
        <p:spPr>
          <a:xfrm>
            <a:off x="2500298" y="3429000"/>
            <a:ext cx="4572032" cy="307183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8" name="7 Elipse"/>
          <p:cNvSpPr/>
          <p:nvPr/>
        </p:nvSpPr>
        <p:spPr>
          <a:xfrm>
            <a:off x="3714744" y="5286388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9" name="8 Elipse"/>
          <p:cNvSpPr/>
          <p:nvPr/>
        </p:nvSpPr>
        <p:spPr>
          <a:xfrm>
            <a:off x="4857752" y="3571876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0" name="9 Elipse"/>
          <p:cNvSpPr/>
          <p:nvPr/>
        </p:nvSpPr>
        <p:spPr>
          <a:xfrm>
            <a:off x="4429124" y="4357694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1" name="10 Elipse"/>
          <p:cNvSpPr/>
          <p:nvPr/>
        </p:nvSpPr>
        <p:spPr>
          <a:xfrm>
            <a:off x="4857752" y="5500702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" name="11 Elipse"/>
          <p:cNvSpPr/>
          <p:nvPr/>
        </p:nvSpPr>
        <p:spPr>
          <a:xfrm>
            <a:off x="5572132" y="4714884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3" name="12 Arco"/>
          <p:cNvSpPr/>
          <p:nvPr/>
        </p:nvSpPr>
        <p:spPr>
          <a:xfrm>
            <a:off x="1357290" y="3500438"/>
            <a:ext cx="2071702" cy="785818"/>
          </a:xfrm>
          <a:prstGeom prst="arc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4" name="13 Rectángulo redondeado"/>
          <p:cNvSpPr/>
          <p:nvPr/>
        </p:nvSpPr>
        <p:spPr>
          <a:xfrm>
            <a:off x="157138" y="3086104"/>
            <a:ext cx="2128846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3600" dirty="0"/>
              <a:t>Conjunto</a:t>
            </a:r>
          </a:p>
        </p:txBody>
      </p:sp>
      <p:sp>
        <p:nvSpPr>
          <p:cNvPr id="15" name="14 Elipse"/>
          <p:cNvSpPr/>
          <p:nvPr/>
        </p:nvSpPr>
        <p:spPr>
          <a:xfrm>
            <a:off x="3571868" y="4214818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16" name="15 Conector recto"/>
          <p:cNvCxnSpPr/>
          <p:nvPr/>
        </p:nvCxnSpPr>
        <p:spPr>
          <a:xfrm rot="10800000">
            <a:off x="1785919" y="4429132"/>
            <a:ext cx="1857388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" name="16 Rectángulo redondeado"/>
          <p:cNvSpPr/>
          <p:nvPr/>
        </p:nvSpPr>
        <p:spPr>
          <a:xfrm>
            <a:off x="142844" y="4143380"/>
            <a:ext cx="2128846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3600" dirty="0"/>
              <a:t>Elemento</a:t>
            </a:r>
          </a:p>
        </p:txBody>
      </p:sp>
      <p:cxnSp>
        <p:nvCxnSpPr>
          <p:cNvPr id="19" name="18 Conector recto"/>
          <p:cNvCxnSpPr/>
          <p:nvPr/>
        </p:nvCxnSpPr>
        <p:spPr>
          <a:xfrm rot="5400000">
            <a:off x="-1714543" y="4786322"/>
            <a:ext cx="3571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"/>
          <p:cNvCxnSpPr/>
          <p:nvPr/>
        </p:nvCxnSpPr>
        <p:spPr>
          <a:xfrm rot="5400000">
            <a:off x="7072330" y="4786322"/>
            <a:ext cx="3571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 rot="10800000">
            <a:off x="0" y="3000372"/>
            <a:ext cx="8858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rot="10800000">
            <a:off x="0" y="6572272"/>
            <a:ext cx="88582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25 Elipse"/>
          <p:cNvSpPr/>
          <p:nvPr/>
        </p:nvSpPr>
        <p:spPr>
          <a:xfrm>
            <a:off x="7072330" y="3429000"/>
            <a:ext cx="642942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7" name="26 Elipse"/>
          <p:cNvSpPr/>
          <p:nvPr/>
        </p:nvSpPr>
        <p:spPr>
          <a:xfrm>
            <a:off x="6929454" y="5857892"/>
            <a:ext cx="642942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8" name="27 Elipse"/>
          <p:cNvSpPr/>
          <p:nvPr/>
        </p:nvSpPr>
        <p:spPr>
          <a:xfrm>
            <a:off x="7358082" y="4857760"/>
            <a:ext cx="642942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9" name="28 Elipse"/>
          <p:cNvSpPr/>
          <p:nvPr/>
        </p:nvSpPr>
        <p:spPr>
          <a:xfrm>
            <a:off x="7929586" y="5929330"/>
            <a:ext cx="642942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0" name="29 Elipse"/>
          <p:cNvSpPr/>
          <p:nvPr/>
        </p:nvSpPr>
        <p:spPr>
          <a:xfrm>
            <a:off x="8001024" y="3929066"/>
            <a:ext cx="642942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1" name="30 Rectángulo redondeado"/>
          <p:cNvSpPr/>
          <p:nvPr/>
        </p:nvSpPr>
        <p:spPr>
          <a:xfrm>
            <a:off x="142844" y="5572140"/>
            <a:ext cx="2128846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3600" dirty="0"/>
              <a:t>Universo</a:t>
            </a:r>
          </a:p>
        </p:txBody>
      </p:sp>
    </p:spTree>
  </p:cSld>
  <p:clrMapOvr>
    <a:masterClrMapping/>
  </p:clrMapOvr>
  <p:transition>
    <p:pull dir="l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14282" y="1142984"/>
            <a:ext cx="7772400" cy="5429288"/>
          </a:xfrm>
        </p:spPr>
        <p:txBody>
          <a:bodyPr/>
          <a:lstStyle/>
          <a:p>
            <a:pPr>
              <a:buNone/>
            </a:pPr>
            <a:r>
              <a:rPr lang="es-CR" dirty="0"/>
              <a:t>	</a:t>
            </a:r>
            <a:r>
              <a:rPr lang="es-CR" sz="2400" u="sng" dirty="0"/>
              <a:t>Subconjunto</a:t>
            </a:r>
          </a:p>
          <a:p>
            <a:pPr>
              <a:buNone/>
            </a:pPr>
            <a:endParaRPr lang="es-CR" sz="2400" u="sng" dirty="0"/>
          </a:p>
          <a:p>
            <a:pPr>
              <a:buNone/>
            </a:pPr>
            <a:r>
              <a:rPr lang="es-CR" sz="2400" dirty="0"/>
              <a:t>Un subconjunto es una porción del conjunto. Formalmente:</a:t>
            </a:r>
          </a:p>
          <a:p>
            <a:pPr>
              <a:buNone/>
            </a:pPr>
            <a:r>
              <a:rPr lang="es-CR" sz="2400" dirty="0"/>
              <a:t> </a:t>
            </a:r>
            <a:r>
              <a:rPr lang="es-CR" sz="2400" i="1" dirty="0"/>
              <a:t>	“El conjunto de B es un subconjunto de A si cada elemento de también un elemento de A”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</p:spPr>
        <p:txBody>
          <a:bodyPr>
            <a:normAutofit fontScale="90000"/>
          </a:bodyPr>
          <a:lstStyle/>
          <a:p>
            <a:pPr algn="ctr"/>
            <a:r>
              <a:rPr lang="es-CR" dirty="0"/>
              <a:t>Ideas fundamentales de las probabilidades</a:t>
            </a:r>
          </a:p>
        </p:txBody>
      </p:sp>
      <p:sp>
        <p:nvSpPr>
          <p:cNvPr id="5" name="4 Elipse"/>
          <p:cNvSpPr/>
          <p:nvPr/>
        </p:nvSpPr>
        <p:spPr>
          <a:xfrm>
            <a:off x="3500430" y="3357562"/>
            <a:ext cx="4572032" cy="307183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5 Elipse"/>
          <p:cNvSpPr/>
          <p:nvPr/>
        </p:nvSpPr>
        <p:spPr>
          <a:xfrm>
            <a:off x="4714876" y="5214950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7" name="6 Elipse"/>
          <p:cNvSpPr/>
          <p:nvPr/>
        </p:nvSpPr>
        <p:spPr>
          <a:xfrm>
            <a:off x="5857884" y="3500438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9" name="8 Elipse"/>
          <p:cNvSpPr/>
          <p:nvPr/>
        </p:nvSpPr>
        <p:spPr>
          <a:xfrm>
            <a:off x="6286512" y="5572140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0" name="9 Elipse"/>
          <p:cNvSpPr/>
          <p:nvPr/>
        </p:nvSpPr>
        <p:spPr>
          <a:xfrm>
            <a:off x="7143768" y="4643446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1" name="10 Elipse"/>
          <p:cNvSpPr/>
          <p:nvPr/>
        </p:nvSpPr>
        <p:spPr>
          <a:xfrm>
            <a:off x="4572000" y="4143380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" name="11 Elipse"/>
          <p:cNvSpPr/>
          <p:nvPr/>
        </p:nvSpPr>
        <p:spPr>
          <a:xfrm>
            <a:off x="3714744" y="3714752"/>
            <a:ext cx="2214578" cy="214314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3" name="12 Elipse"/>
          <p:cNvSpPr/>
          <p:nvPr/>
        </p:nvSpPr>
        <p:spPr>
          <a:xfrm>
            <a:off x="4071934" y="4071942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4" name="13 Elipse"/>
          <p:cNvSpPr/>
          <p:nvPr/>
        </p:nvSpPr>
        <p:spPr>
          <a:xfrm>
            <a:off x="4500562" y="4786322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5" name="14 Elipse"/>
          <p:cNvSpPr/>
          <p:nvPr/>
        </p:nvSpPr>
        <p:spPr>
          <a:xfrm>
            <a:off x="6572264" y="3929066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6" name="15 Elipse"/>
          <p:cNvSpPr/>
          <p:nvPr/>
        </p:nvSpPr>
        <p:spPr>
          <a:xfrm>
            <a:off x="6143636" y="4572008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7" name="16 Elipse"/>
          <p:cNvSpPr/>
          <p:nvPr/>
        </p:nvSpPr>
        <p:spPr>
          <a:xfrm>
            <a:off x="5000628" y="4071942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8" name="17 Elipse"/>
          <p:cNvSpPr/>
          <p:nvPr/>
        </p:nvSpPr>
        <p:spPr>
          <a:xfrm>
            <a:off x="5429256" y="5715016"/>
            <a:ext cx="57150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9" name="18 Rectángulo redondeado"/>
          <p:cNvSpPr/>
          <p:nvPr/>
        </p:nvSpPr>
        <p:spPr>
          <a:xfrm>
            <a:off x="857224" y="5500702"/>
            <a:ext cx="2128846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3600" dirty="0"/>
              <a:t>Conjunto</a:t>
            </a:r>
          </a:p>
        </p:txBody>
      </p:sp>
      <p:sp>
        <p:nvSpPr>
          <p:cNvPr id="20" name="19 Arco"/>
          <p:cNvSpPr/>
          <p:nvPr/>
        </p:nvSpPr>
        <p:spPr>
          <a:xfrm>
            <a:off x="500034" y="6072206"/>
            <a:ext cx="4500594" cy="21431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1" name="20 Rectángulo redondeado"/>
          <p:cNvSpPr/>
          <p:nvPr/>
        </p:nvSpPr>
        <p:spPr>
          <a:xfrm>
            <a:off x="500034" y="4071942"/>
            <a:ext cx="2414566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3600" dirty="0"/>
              <a:t>Subconjunto</a:t>
            </a:r>
          </a:p>
        </p:txBody>
      </p:sp>
      <p:sp>
        <p:nvSpPr>
          <p:cNvPr id="22" name="21 Arco"/>
          <p:cNvSpPr/>
          <p:nvPr/>
        </p:nvSpPr>
        <p:spPr>
          <a:xfrm>
            <a:off x="928662" y="4714884"/>
            <a:ext cx="3571900" cy="14287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</p:spTree>
  </p:cSld>
  <p:clrMapOvr>
    <a:masterClrMapping/>
  </p:clrMapOvr>
  <p:transition>
    <p:pull dir="r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57158" y="1071546"/>
            <a:ext cx="5482538" cy="5500726"/>
          </a:xfrm>
        </p:spPr>
        <p:txBody>
          <a:bodyPr>
            <a:normAutofit/>
          </a:bodyPr>
          <a:lstStyle/>
          <a:p>
            <a:pPr algn="just"/>
            <a:r>
              <a:rPr lang="es-CR" sz="2400" dirty="0"/>
              <a:t>Por ejemplo, según el ejemplo de hace un rato:</a:t>
            </a:r>
          </a:p>
          <a:p>
            <a:pPr algn="just">
              <a:buNone/>
            </a:pPr>
            <a:endParaRPr lang="es-CR" sz="2400" dirty="0"/>
          </a:p>
          <a:p>
            <a:pPr algn="just">
              <a:buNone/>
            </a:pPr>
            <a:r>
              <a:rPr lang="es-CR" sz="2400" dirty="0"/>
              <a:t>A= {Sra. Allen; Sta. Brown; Sr. Smith; Sr. Walker}</a:t>
            </a:r>
          </a:p>
          <a:p>
            <a:pPr algn="just">
              <a:buNone/>
            </a:pPr>
            <a:endParaRPr lang="es-CR" sz="2400" dirty="0"/>
          </a:p>
          <a:p>
            <a:pPr algn="just">
              <a:buNone/>
            </a:pPr>
            <a:r>
              <a:rPr lang="es-CR" sz="2400" dirty="0"/>
              <a:t>Y sea </a:t>
            </a:r>
          </a:p>
          <a:p>
            <a:pPr algn="just">
              <a:buNone/>
            </a:pPr>
            <a:endParaRPr lang="es-CR" sz="2400" dirty="0"/>
          </a:p>
          <a:p>
            <a:pPr algn="just">
              <a:buNone/>
            </a:pPr>
            <a:r>
              <a:rPr lang="es-CR" sz="2400" dirty="0"/>
              <a:t>B= {Sra. Allen; Sta. Brown; Sr. Smith}</a:t>
            </a:r>
          </a:p>
          <a:p>
            <a:pPr algn="just">
              <a:buNone/>
            </a:pPr>
            <a:endParaRPr lang="es-CR" sz="2400" dirty="0"/>
          </a:p>
          <a:p>
            <a:pPr algn="just">
              <a:buNone/>
            </a:pPr>
            <a:r>
              <a:rPr lang="es-CR" sz="2400" dirty="0"/>
              <a:t>Como se puede notar,  todos los elementos que están dentro de B, también están contenidos en A, por lo que B es un subconjunto de A</a:t>
            </a:r>
          </a:p>
          <a:p>
            <a:pPr algn="just">
              <a:buNone/>
            </a:pPr>
            <a:endParaRPr lang="es-CR" sz="2400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</p:spPr>
        <p:txBody>
          <a:bodyPr>
            <a:normAutofit fontScale="90000"/>
          </a:bodyPr>
          <a:lstStyle/>
          <a:p>
            <a:pPr algn="ctr"/>
            <a:r>
              <a:rPr lang="es-CR" dirty="0"/>
              <a:t>Ideas fundamentales de las probabilidades</a:t>
            </a:r>
          </a:p>
        </p:txBody>
      </p:sp>
      <p:pic>
        <p:nvPicPr>
          <p:cNvPr id="55298" name="Picture 2" descr="http://foroalfa.org/articulos/images/Luciano_Cassisi/subconjuntos_de_la_grafic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9696" y="1000108"/>
            <a:ext cx="3088806" cy="3071834"/>
          </a:xfrm>
          <a:prstGeom prst="rect">
            <a:avLst/>
          </a:prstGeom>
          <a:noFill/>
        </p:spPr>
      </p:pic>
      <p:pic>
        <p:nvPicPr>
          <p:cNvPr id="55300" name="Picture 4" descr="http://cms7.blogia.com/blogs/y/yo/yol/yolaalarcon/upload/20080919132027-subconjunt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2198" y="4357694"/>
            <a:ext cx="2857500" cy="2500306"/>
          </a:xfrm>
          <a:prstGeom prst="rect">
            <a:avLst/>
          </a:prstGeom>
          <a:noFill/>
        </p:spPr>
      </p:pic>
    </p:spTree>
  </p:cSld>
  <p:clrMapOvr>
    <a:masterClrMapping/>
  </p:clrMapOvr>
  <p:transition>
    <p:pull dir="r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928670"/>
          </a:xfrm>
        </p:spPr>
        <p:txBody>
          <a:bodyPr/>
          <a:lstStyle/>
          <a:p>
            <a:pPr algn="ctr"/>
            <a:r>
              <a:rPr lang="es-CR" dirty="0"/>
              <a:t>Conceptos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142844" y="1000108"/>
            <a:ext cx="5929354" cy="564360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CR" sz="2400" u="sng" dirty="0"/>
              <a:t>Experimento</a:t>
            </a:r>
          </a:p>
          <a:p>
            <a:pPr>
              <a:buNone/>
            </a:pPr>
            <a:r>
              <a:rPr lang="es-CR" sz="2400" dirty="0"/>
              <a:t>Proceso o actividad que conduce a un resultado u observación.</a:t>
            </a:r>
          </a:p>
          <a:p>
            <a:pPr>
              <a:buNone/>
            </a:pPr>
            <a:endParaRPr lang="es-CR" sz="2400" dirty="0"/>
          </a:p>
          <a:p>
            <a:pPr>
              <a:buNone/>
            </a:pPr>
            <a:r>
              <a:rPr lang="es-CR" sz="2400" dirty="0"/>
              <a:t>Ejemplos: </a:t>
            </a:r>
          </a:p>
          <a:p>
            <a:pPr>
              <a:buNone/>
            </a:pPr>
            <a:endParaRPr lang="es-CR" sz="2400" dirty="0"/>
          </a:p>
          <a:p>
            <a:pPr>
              <a:buNone/>
            </a:pPr>
            <a:r>
              <a:rPr lang="es-CR" sz="2400" dirty="0"/>
              <a:t>-Lanzar un dado</a:t>
            </a:r>
          </a:p>
          <a:p>
            <a:pPr>
              <a:buNone/>
            </a:pPr>
            <a:r>
              <a:rPr lang="es-CR" sz="2400" dirty="0"/>
              <a:t>-Lanzar dos dados</a:t>
            </a:r>
          </a:p>
          <a:p>
            <a:pPr>
              <a:buNone/>
            </a:pPr>
            <a:r>
              <a:rPr lang="es-CR" sz="2400" dirty="0"/>
              <a:t>-Jugar cartas (</a:t>
            </a:r>
            <a:r>
              <a:rPr lang="es-CR" sz="2400" dirty="0" err="1"/>
              <a:t>poker</a:t>
            </a:r>
            <a:r>
              <a:rPr lang="es-CR" sz="2400" dirty="0"/>
              <a:t>).</a:t>
            </a:r>
          </a:p>
          <a:p>
            <a:pPr>
              <a:buNone/>
            </a:pPr>
            <a:r>
              <a:rPr lang="es-CR" sz="2400" dirty="0"/>
              <a:t>-Tirar una moneda al aire.</a:t>
            </a:r>
          </a:p>
          <a:p>
            <a:pPr>
              <a:buNone/>
            </a:pPr>
            <a:r>
              <a:rPr lang="es-CR" sz="2400" dirty="0"/>
              <a:t>-Tirar la </a:t>
            </a:r>
            <a:r>
              <a:rPr lang="es-CR" sz="2400" dirty="0" err="1"/>
              <a:t>monerda</a:t>
            </a:r>
            <a:r>
              <a:rPr lang="es-CR" sz="2400" dirty="0"/>
              <a:t> 3 veces al aire</a:t>
            </a:r>
          </a:p>
        </p:txBody>
      </p:sp>
      <p:pic>
        <p:nvPicPr>
          <p:cNvPr id="53250" name="Picture 2" descr="http://www.sistemasderuleta.com/blog/wp-content/uploads/2009/07/dado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9322" y="1500174"/>
            <a:ext cx="2667000" cy="2686051"/>
          </a:xfrm>
          <a:prstGeom prst="rect">
            <a:avLst/>
          </a:prstGeom>
          <a:noFill/>
        </p:spPr>
      </p:pic>
      <p:pic>
        <p:nvPicPr>
          <p:cNvPr id="6" name="Picture 2" descr="http://www.yonkisdelpoker.com/wp/wp-content/uploads/2010/02/cara-de-pok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2066" y="4286256"/>
            <a:ext cx="3571900" cy="2357454"/>
          </a:xfrm>
          <a:prstGeom prst="rect">
            <a:avLst/>
          </a:prstGeom>
          <a:noFill/>
        </p:spPr>
      </p:pic>
    </p:spTree>
  </p:cSld>
  <p:clrMapOvr>
    <a:masterClrMapping/>
  </p:clrMapOvr>
  <p:transition>
    <p:zoom dir="in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85720" y="1285860"/>
            <a:ext cx="5715040" cy="521497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CR" sz="2400" u="sng" dirty="0"/>
              <a:t>Evento</a:t>
            </a:r>
          </a:p>
          <a:p>
            <a:pPr>
              <a:buNone/>
            </a:pPr>
            <a:r>
              <a:rPr lang="es-CR" sz="2400" dirty="0"/>
              <a:t>	A cada uno de los posibles resultados de un experimento, se le conoce como eventos.</a:t>
            </a:r>
          </a:p>
          <a:p>
            <a:pPr>
              <a:buNone/>
            </a:pPr>
            <a:endParaRPr lang="es-CR" sz="2400" dirty="0"/>
          </a:p>
          <a:p>
            <a:pPr>
              <a:buNone/>
            </a:pPr>
            <a:r>
              <a:rPr lang="es-CR" sz="2400" dirty="0"/>
              <a:t>Ejemplos:</a:t>
            </a:r>
          </a:p>
          <a:p>
            <a:pPr>
              <a:buNone/>
            </a:pPr>
            <a:endParaRPr lang="es-CR" sz="2400" dirty="0"/>
          </a:p>
          <a:p>
            <a:pPr>
              <a:buNone/>
            </a:pPr>
            <a:r>
              <a:rPr lang="es-CR" sz="2400" dirty="0"/>
              <a:t>-Obtener un “4” en el lanzamiento de un dado. </a:t>
            </a:r>
          </a:p>
          <a:p>
            <a:pPr>
              <a:buNone/>
            </a:pPr>
            <a:r>
              <a:rPr lang="es-CR" sz="2400" dirty="0"/>
              <a:t>-  Obtener un “4” y un “2” en el lanzamiento de dos dados</a:t>
            </a:r>
          </a:p>
          <a:p>
            <a:pPr>
              <a:buNone/>
            </a:pPr>
            <a:r>
              <a:rPr lang="es-CR" sz="2400" dirty="0"/>
              <a:t>-Obtener 3 “As” y dos “Reyes”</a:t>
            </a:r>
          </a:p>
          <a:p>
            <a:pPr>
              <a:buNone/>
            </a:pPr>
            <a:r>
              <a:rPr lang="es-CR" sz="2400" dirty="0"/>
              <a:t>-Obtener un escudo.</a:t>
            </a:r>
          </a:p>
          <a:p>
            <a:pPr>
              <a:buNone/>
            </a:pPr>
            <a:r>
              <a:rPr lang="es-CR" sz="2400" dirty="0"/>
              <a:t>-obtener dos escudos y una corona.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1143000"/>
          </a:xfrm>
        </p:spPr>
        <p:txBody>
          <a:bodyPr/>
          <a:lstStyle/>
          <a:p>
            <a:pPr algn="ctr"/>
            <a:r>
              <a:rPr lang="es-CR" dirty="0"/>
              <a:t>Conceptos</a:t>
            </a:r>
          </a:p>
        </p:txBody>
      </p:sp>
      <p:pic>
        <p:nvPicPr>
          <p:cNvPr id="5" name="Picture 4" descr="http://jmhernandez.files.wordpress.com/2009/06/dados-thumb85175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2198" y="1000108"/>
            <a:ext cx="2857520" cy="1928826"/>
          </a:xfrm>
          <a:prstGeom prst="rect">
            <a:avLst/>
          </a:prstGeom>
          <a:noFill/>
        </p:spPr>
      </p:pic>
      <p:pic>
        <p:nvPicPr>
          <p:cNvPr id="52228" name="Picture 4" descr="http://republicadominicana.pordescubrir.com/wp-content/uploads/2008/06/watt-boyce-poker-996098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2198" y="2928934"/>
            <a:ext cx="2761706" cy="3690959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98715BA-8665-4B78-8DE3-DAB6EBFE5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7772400" cy="792162"/>
          </a:xfrm>
        </p:spPr>
        <p:txBody>
          <a:bodyPr/>
          <a:lstStyle/>
          <a:p>
            <a:pPr algn="ctr"/>
            <a:r>
              <a:rPr lang="es-CR" dirty="0"/>
              <a:t>Preámbulo…..</a:t>
            </a:r>
            <a:endParaRPr lang="es-E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8AB4F0-38DB-4B17-825F-FB22C0FE0FD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1520" y="868362"/>
            <a:ext cx="5904656" cy="5728990"/>
          </a:xfrm>
        </p:spPr>
        <p:txBody>
          <a:bodyPr>
            <a:normAutofit/>
          </a:bodyPr>
          <a:lstStyle/>
          <a:p>
            <a:pPr algn="just"/>
            <a:r>
              <a:rPr lang="es-CR" sz="2400" dirty="0"/>
              <a:t>“Abandonamos” la Estadística Descriptiva para introducirnos en el apasionante mundo de las probabilidades.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El aprendizaje de las probabilidades es fundamental. Todas las siguientes técnicas se basan en los conceptos probabilísticos: las técnicas que se estudiarán en el pilar de la  Estadística Inferencial toman sus criterios de las probabilidades. 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Las probabilidades se basan en desarrollos matemáticos que se utilizan en la estadística para poder determinada ciertas técnicas analíticas. </a:t>
            </a:r>
            <a:endParaRPr lang="en-US" sz="2400" dirty="0"/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FF82F01A-337A-4A2B-A084-F4FA784F6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0" t="9930" r="6800" b="9171"/>
          <a:stretch/>
        </p:blipFill>
        <p:spPr bwMode="auto">
          <a:xfrm>
            <a:off x="6482084" y="4149080"/>
            <a:ext cx="238371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probabilidad">
            <a:extLst>
              <a:ext uri="{FF2B5EF4-FFF2-40B4-BE49-F238E27FC236}">
                <a16:creationId xmlns:a16="http://schemas.microsoft.com/office/drawing/2014/main" id="{A4E66DD3-6CA2-4F35-BB89-FF42A7941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988" y="1185396"/>
            <a:ext cx="2583904" cy="225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05630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85720" y="1071546"/>
            <a:ext cx="5726440" cy="578645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CR" sz="2400" u="sng" dirty="0"/>
              <a:t>Eventos mutuamente excluyentes</a:t>
            </a:r>
          </a:p>
          <a:p>
            <a:pPr>
              <a:buNone/>
            </a:pPr>
            <a:endParaRPr lang="es-CR" sz="2400" u="sng" dirty="0"/>
          </a:p>
          <a:p>
            <a:pPr>
              <a:buNone/>
            </a:pPr>
            <a:r>
              <a:rPr lang="es-CR" sz="2400" dirty="0"/>
              <a:t>	Dos o más eventos son mutuamente excluyentes o disjuntos, si no pueden ocurrir simultáneamente. Es decir, la ocurrencia de un evento impide automáticamente la ocurrencia del otro evento (o eventos).</a:t>
            </a:r>
          </a:p>
          <a:p>
            <a:pPr>
              <a:buNone/>
            </a:pPr>
            <a:r>
              <a:rPr lang="es-CR" sz="2400" dirty="0"/>
              <a:t>	</a:t>
            </a:r>
          </a:p>
          <a:p>
            <a:pPr>
              <a:buNone/>
            </a:pPr>
            <a:r>
              <a:rPr lang="es-CR" sz="2400" dirty="0"/>
              <a:t>	Ejemplo:</a:t>
            </a:r>
          </a:p>
          <a:p>
            <a:pPr>
              <a:buNone/>
            </a:pPr>
            <a:r>
              <a:rPr lang="es-CR" sz="2400" dirty="0"/>
              <a:t>	</a:t>
            </a:r>
          </a:p>
          <a:p>
            <a:pPr>
              <a:buNone/>
            </a:pPr>
            <a:r>
              <a:rPr lang="es-CR" sz="2400" dirty="0"/>
              <a:t>	Al lanzar una moneda solo puede ocurrir que salga cara o sello pero no los dos a la vez, esto quiere decir que estos eventos son excluyentes.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1000108"/>
          </a:xfrm>
        </p:spPr>
        <p:txBody>
          <a:bodyPr/>
          <a:lstStyle/>
          <a:p>
            <a:pPr algn="ctr"/>
            <a:r>
              <a:rPr lang="es-CR" dirty="0"/>
              <a:t>Conceptos</a:t>
            </a:r>
          </a:p>
        </p:txBody>
      </p:sp>
      <p:pic>
        <p:nvPicPr>
          <p:cNvPr id="51202" name="Picture 2" descr="moneda en una mesa, por Carlos Paes, http://www.sxc.hu/profile/wax1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12" y="1214422"/>
            <a:ext cx="2643206" cy="2571768"/>
          </a:xfrm>
          <a:prstGeom prst="rect">
            <a:avLst/>
          </a:prstGeom>
          <a:noFill/>
        </p:spPr>
      </p:pic>
      <p:pic>
        <p:nvPicPr>
          <p:cNvPr id="51204" name="Picture 4" descr="http://cms7.blogia.com/blogs/p/pe/pep/pepedosmil/upload/20080609040441-cara-cruz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12" y="3929066"/>
            <a:ext cx="2571768" cy="2725924"/>
          </a:xfrm>
          <a:prstGeom prst="rect">
            <a:avLst/>
          </a:prstGeom>
          <a:noFill/>
        </p:spPr>
      </p:pic>
    </p:spTree>
  </p:cSld>
  <p:clrMapOvr>
    <a:masterClrMapping/>
  </p:clrMapOvr>
  <p:transition>
    <p:wheel spokes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57158" y="0"/>
            <a:ext cx="8358246" cy="928670"/>
          </a:xfrm>
        </p:spPr>
        <p:txBody>
          <a:bodyPr/>
          <a:lstStyle/>
          <a:p>
            <a:pPr algn="ctr"/>
            <a:r>
              <a:rPr lang="es-CR" dirty="0"/>
              <a:t>Los 3 enfoques de la probabilidad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85720" y="1214422"/>
            <a:ext cx="7772400" cy="4572000"/>
          </a:xfrm>
        </p:spPr>
        <p:txBody>
          <a:bodyPr>
            <a:normAutofit/>
          </a:bodyPr>
          <a:lstStyle/>
          <a:p>
            <a:r>
              <a:rPr lang="es-CR" sz="2400" dirty="0"/>
              <a:t>Actualmente hay 3 grandes conceptos o formas de ver la probabilidad. </a:t>
            </a:r>
          </a:p>
        </p:txBody>
      </p:sp>
      <p:sp>
        <p:nvSpPr>
          <p:cNvPr id="4" name="3 Elipse"/>
          <p:cNvSpPr/>
          <p:nvPr/>
        </p:nvSpPr>
        <p:spPr>
          <a:xfrm>
            <a:off x="3357554" y="2000240"/>
            <a:ext cx="2500330" cy="192882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2400" dirty="0"/>
              <a:t>Probabilidad</a:t>
            </a:r>
          </a:p>
        </p:txBody>
      </p:sp>
      <p:sp>
        <p:nvSpPr>
          <p:cNvPr id="5" name="4 Rectángulo redondeado"/>
          <p:cNvSpPr/>
          <p:nvPr/>
        </p:nvSpPr>
        <p:spPr>
          <a:xfrm>
            <a:off x="142844" y="5072074"/>
            <a:ext cx="2786082" cy="142876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sz="2800" dirty="0"/>
              <a:t>Probabilidad clásica o a priori</a:t>
            </a:r>
          </a:p>
        </p:txBody>
      </p:sp>
      <p:sp>
        <p:nvSpPr>
          <p:cNvPr id="6" name="5 Rectángulo redondeado"/>
          <p:cNvSpPr/>
          <p:nvPr/>
        </p:nvSpPr>
        <p:spPr>
          <a:xfrm>
            <a:off x="3214678" y="5072074"/>
            <a:ext cx="2786082" cy="14287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sz="2800" dirty="0"/>
              <a:t>Probabilidad según la frecuencia relativa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6286512" y="5000636"/>
            <a:ext cx="2786082" cy="14287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sz="2800" dirty="0"/>
              <a:t>Probabilidad subjetiva</a:t>
            </a:r>
          </a:p>
        </p:txBody>
      </p:sp>
      <p:cxnSp>
        <p:nvCxnSpPr>
          <p:cNvPr id="9" name="8 Conector recto"/>
          <p:cNvCxnSpPr>
            <a:stCxn id="4" idx="3"/>
            <a:endCxn id="5" idx="0"/>
          </p:cNvCxnSpPr>
          <p:nvPr/>
        </p:nvCxnSpPr>
        <p:spPr>
          <a:xfrm rot="5400000">
            <a:off x="1917063" y="3265418"/>
            <a:ext cx="1425478" cy="218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"/>
          <p:cNvCxnSpPr>
            <a:stCxn id="4" idx="4"/>
            <a:endCxn id="6" idx="0"/>
          </p:cNvCxnSpPr>
          <p:nvPr/>
        </p:nvCxnSpPr>
        <p:spPr>
          <a:xfrm rot="5400000">
            <a:off x="4036215" y="4500570"/>
            <a:ext cx="1143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/>
          <p:cNvCxnSpPr>
            <a:stCxn id="4" idx="5"/>
            <a:endCxn id="7" idx="0"/>
          </p:cNvCxnSpPr>
          <p:nvPr/>
        </p:nvCxnSpPr>
        <p:spPr>
          <a:xfrm rot="16200000" flipH="1">
            <a:off x="5908616" y="3229699"/>
            <a:ext cx="1354040" cy="218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heel spokes="2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116632"/>
            <a:ext cx="7772400" cy="1066130"/>
          </a:xfrm>
        </p:spPr>
        <p:txBody>
          <a:bodyPr/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32352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1</a:t>
            </a:r>
          </a:p>
        </p:txBody>
      </p:sp>
      <p:sp>
        <p:nvSpPr>
          <p:cNvPr id="5" name="4 Elipse"/>
          <p:cNvSpPr/>
          <p:nvPr/>
        </p:nvSpPr>
        <p:spPr>
          <a:xfrm>
            <a:off x="323528" y="3432836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2</a:t>
            </a:r>
          </a:p>
        </p:txBody>
      </p:sp>
      <p:sp>
        <p:nvSpPr>
          <p:cNvPr id="12" name="11 Rectángulo redondeado"/>
          <p:cNvSpPr/>
          <p:nvPr/>
        </p:nvSpPr>
        <p:spPr>
          <a:xfrm>
            <a:off x="1817084" y="3425164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clásica o a priori</a:t>
            </a:r>
          </a:p>
        </p:txBody>
      </p:sp>
      <p:sp>
        <p:nvSpPr>
          <p:cNvPr id="17" name="16 Rectángulo redondeado"/>
          <p:cNvSpPr/>
          <p:nvPr/>
        </p:nvSpPr>
        <p:spPr>
          <a:xfrm>
            <a:off x="1817084" y="1556792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La esencia de la probabilidad y conceptos </a:t>
            </a:r>
          </a:p>
        </p:txBody>
      </p:sp>
    </p:spTree>
    <p:extLst>
      <p:ext uri="{BB962C8B-B14F-4D97-AF65-F5344CB8AC3E}">
        <p14:creationId xmlns:p14="http://schemas.microsoft.com/office/powerpoint/2010/main" val="377951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467544" y="836712"/>
            <a:ext cx="77724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R" sz="3600" dirty="0"/>
              <a:t>¿De cuerdo al total de resultados posible, cuál es la posibilidad de obtener… o de que..?</a:t>
            </a:r>
          </a:p>
        </p:txBody>
      </p:sp>
      <p:pic>
        <p:nvPicPr>
          <p:cNvPr id="4" name="Picture 2" descr="https://agencelitterairelaens.files.wordpress.com/2013/08/bonhomme_qu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64097"/>
            <a:ext cx="2771775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instruction2.mtsac.edu/french/french4/images/MC900078711%5b1%5d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501" y="2363300"/>
            <a:ext cx="16287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77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3218" y="-20783"/>
            <a:ext cx="8676499" cy="1143000"/>
          </a:xfrm>
        </p:spPr>
        <p:txBody>
          <a:bodyPr>
            <a:normAutofit/>
          </a:bodyPr>
          <a:lstStyle/>
          <a:p>
            <a:pPr algn="ctr"/>
            <a:r>
              <a:rPr lang="es-CR" sz="4800" dirty="0"/>
              <a:t>Probabilidad clásica o a priori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14282" y="1285860"/>
                <a:ext cx="6500858" cy="5572140"/>
              </a:xfrm>
            </p:spPr>
            <p:txBody>
              <a:bodyPr>
                <a:normAutofit/>
              </a:bodyPr>
              <a:lstStyle/>
              <a:p>
                <a:r>
                  <a:rPr lang="es-CR" sz="2400" dirty="0"/>
                  <a:t>La definición formal de la </a:t>
                </a:r>
                <a:r>
                  <a:rPr lang="es-CR" sz="2400" i="1" dirty="0"/>
                  <a:t>Probabilidad Clásica </a:t>
                </a:r>
                <a:r>
                  <a:rPr lang="es-CR" sz="2400" dirty="0"/>
                  <a:t>es la siguiente:</a:t>
                </a:r>
              </a:p>
              <a:p>
                <a:pPr>
                  <a:buNone/>
                </a:pPr>
                <a:endParaRPr lang="es-CR" sz="2400" dirty="0"/>
              </a:p>
              <a:p>
                <a:pPr>
                  <a:buNone/>
                </a:pPr>
                <a:r>
                  <a:rPr lang="es-CR" sz="2400" i="1" dirty="0"/>
                  <a:t>	“Si un experimento puede ocurrir de N resultados igualmente probables y mutuamente excluyentes y si dentro de estos N resultados el eventos “E” puede ocurrir Ne veces, entonces la </a:t>
                </a:r>
                <a:r>
                  <a:rPr lang="es-CR" sz="2400" i="1" dirty="0" err="1"/>
                  <a:t>proabilidad</a:t>
                </a:r>
                <a:r>
                  <a:rPr lang="es-CR" sz="2400" i="1" dirty="0"/>
                  <a:t> del evento E, que se escribe P(E), está dada por:</a:t>
                </a:r>
              </a:p>
              <a:p>
                <a:pPr>
                  <a:buNone/>
                </a:pPr>
                <a:endParaRPr lang="es-CR" sz="2400" i="1" dirty="0"/>
              </a:p>
              <a:p>
                <a:pPr>
                  <a:buNone/>
                </a:pPr>
                <a:endParaRPr lang="es-CR" sz="2400" i="1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C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s-C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C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R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CR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s-CR" sz="2400" i="1" dirty="0"/>
              </a:p>
              <a:p>
                <a:pPr>
                  <a:buNone/>
                </a:pPr>
                <a:endParaRPr lang="es-CR" sz="2400" i="1" dirty="0"/>
              </a:p>
              <a:p>
                <a:pPr>
                  <a:buNone/>
                </a:pPr>
                <a:r>
                  <a:rPr lang="es-CR" sz="2400" dirty="0"/>
                  <a:t>….ejemplifiquemos la definición anterior…..</a:t>
                </a:r>
              </a:p>
              <a:p>
                <a:pPr>
                  <a:buNone/>
                </a:pPr>
                <a:endParaRPr lang="es-CR" i="1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14282" y="1285860"/>
                <a:ext cx="6500858" cy="5572140"/>
              </a:xfrm>
              <a:blipFill>
                <a:blip r:embed="rId2"/>
                <a:stretch>
                  <a:fillRect l="-1406" t="-875" r="-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R"/>
          </a:p>
        </p:txBody>
      </p:sp>
      <p:pic>
        <p:nvPicPr>
          <p:cNvPr id="34820" name="Picture 4" descr="http://4.bp.blogspot.com/_n0EM_zLV8hI/SZlu8gi-82I/AAAAAAAACHU/UZ28E_3ZBMQ/s400/Probabilidad+y+Estadistica+-+Alejandro+D.+Zylberberg-book+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702" y="1785926"/>
            <a:ext cx="2286016" cy="2500330"/>
          </a:xfrm>
          <a:prstGeom prst="rect">
            <a:avLst/>
          </a:prstGeom>
          <a:noFill/>
        </p:spPr>
      </p:pic>
      <p:pic>
        <p:nvPicPr>
          <p:cNvPr id="34822" name="Picture 6" descr="confuse por Tall Chris.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00826" y="4500570"/>
            <a:ext cx="2428892" cy="2139420"/>
          </a:xfrm>
          <a:prstGeom prst="rect">
            <a:avLst/>
          </a:prstGeom>
          <a:noFill/>
        </p:spPr>
      </p:pic>
    </p:spTree>
  </p:cSld>
  <p:clrMapOvr>
    <a:masterClrMapping/>
  </p:clrMapOvr>
  <p:transition>
    <p:wheel spokes="8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57158" y="1214422"/>
            <a:ext cx="5943034" cy="5357850"/>
          </a:xfrm>
        </p:spPr>
        <p:txBody>
          <a:bodyPr>
            <a:normAutofit lnSpcReduction="10000"/>
          </a:bodyPr>
          <a:lstStyle/>
          <a:p>
            <a:pPr algn="just"/>
            <a:r>
              <a:rPr lang="es-CR" sz="2400" dirty="0"/>
              <a:t>Supongamos un experimento como el lanzamiento de un dado, que consta de un total de 6 resultados (N=6).</a:t>
            </a:r>
          </a:p>
          <a:p>
            <a:pPr algn="just">
              <a:buNone/>
            </a:pPr>
            <a:endParaRPr lang="es-CR" sz="2400" dirty="0"/>
          </a:p>
          <a:p>
            <a:pPr algn="just"/>
            <a:r>
              <a:rPr lang="es-CR" sz="2400" dirty="0"/>
              <a:t>Además se sabe que todos los resultados son igualmente probables, ya que tienen la misma oportunidad de salir, y que son mutuamente excluyentes , ya que o sale un “1”, o sale “3”, pero no puede salir un “1” o un “3”  a la vez.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Ahora, supongamos que queremos saber la probabilidad de sacar un “4” en un dado. En este caso el evento “4” (E) , puede ocurrir una única vez (Ne).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253218" y="116632"/>
            <a:ext cx="8676499" cy="933577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Probabilidad clásica o a priori</a:t>
            </a:r>
          </a:p>
        </p:txBody>
      </p:sp>
      <p:pic>
        <p:nvPicPr>
          <p:cNvPr id="5122" name="Picture 2" descr="http://www.lasmanualidades.com/wp-content/uploads/2010/05/di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628799"/>
            <a:ext cx="2088232" cy="43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51692" y="1293056"/>
                <a:ext cx="6756357" cy="5350654"/>
              </a:xfrm>
            </p:spPr>
            <p:txBody>
              <a:bodyPr>
                <a:normAutofit/>
              </a:bodyPr>
              <a:lstStyle/>
              <a:p>
                <a:r>
                  <a:rPr lang="es-CR" sz="2400" dirty="0"/>
                  <a:t>Entonces la probabilidad del evento “4” (E), se escribe como P(4), y está dado por: </a:t>
                </a:r>
              </a:p>
              <a:p>
                <a:endParaRPr lang="es-C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C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s-CR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C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s-CR" sz="2400" dirty="0"/>
              </a:p>
              <a:p>
                <a:endParaRPr lang="es-CR" sz="2400" dirty="0"/>
              </a:p>
              <a:p>
                <a:r>
                  <a:rPr lang="es-CR" sz="2400" dirty="0"/>
                  <a:t>De acuerdo a todo lo anterior, cuál sería la probabilidad de tener:</a:t>
                </a:r>
              </a:p>
              <a:p>
                <a:pPr>
                  <a:buNone/>
                </a:pPr>
                <a:r>
                  <a:rPr lang="es-CR" sz="2400" dirty="0"/>
                  <a:t>	-Un número par.</a:t>
                </a:r>
              </a:p>
              <a:p>
                <a:pPr>
                  <a:buNone/>
                </a:pPr>
                <a:r>
                  <a:rPr lang="es-CR" sz="2400" dirty="0"/>
                  <a:t>	-Un número impar.</a:t>
                </a:r>
              </a:p>
              <a:p>
                <a:pPr>
                  <a:buNone/>
                </a:pPr>
                <a:r>
                  <a:rPr lang="es-CR" sz="2400" dirty="0"/>
                  <a:t>	-Un número menor a 5.</a:t>
                </a:r>
              </a:p>
              <a:p>
                <a:pPr>
                  <a:buNone/>
                </a:pPr>
                <a:r>
                  <a:rPr lang="es-CR" sz="2400" dirty="0"/>
                  <a:t>	-Un número mayor o igual a 3.</a:t>
                </a: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51692" y="1293056"/>
                <a:ext cx="6756357" cy="5350654"/>
              </a:xfrm>
              <a:blipFill>
                <a:blip r:embed="rId2"/>
                <a:stretch>
                  <a:fillRect l="-722" t="-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253218" y="-20783"/>
            <a:ext cx="8676499" cy="1143000"/>
          </a:xfrm>
        </p:spPr>
        <p:txBody>
          <a:bodyPr>
            <a:normAutofit/>
          </a:bodyPr>
          <a:lstStyle/>
          <a:p>
            <a:pPr algn="ctr"/>
            <a:r>
              <a:rPr lang="es-CR" sz="4800" dirty="0"/>
              <a:t>Probabilidad clásica o a priori</a:t>
            </a:r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R"/>
          </a:p>
        </p:txBody>
      </p:sp>
      <p:pic>
        <p:nvPicPr>
          <p:cNvPr id="32772" name="Picture 4" descr="http://juventudcristiana.files.wordpress.com/2009/03/question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0694" y="4000504"/>
            <a:ext cx="3214710" cy="2667019"/>
          </a:xfrm>
          <a:prstGeom prst="rect">
            <a:avLst/>
          </a:prstGeom>
          <a:noFill/>
        </p:spPr>
      </p:pic>
    </p:spTree>
  </p:cSld>
  <p:clrMapOvr>
    <a:masterClrMapping/>
  </p:clrMapOvr>
  <p:transition>
    <p:spli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116632"/>
            <a:ext cx="7772400" cy="854968"/>
          </a:xfrm>
        </p:spPr>
        <p:txBody>
          <a:bodyPr/>
          <a:lstStyle/>
          <a:p>
            <a:pPr algn="ctr"/>
            <a:r>
              <a:rPr lang="es-CR" dirty="0"/>
              <a:t>Juguemos cartas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144016" y="1340768"/>
            <a:ext cx="6012160" cy="511256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s-ES_tradnl" dirty="0"/>
              <a:t>Supóngase que se  va a jugar cartas…</a:t>
            </a:r>
            <a:endParaRPr lang="es-CR" dirty="0"/>
          </a:p>
          <a:p>
            <a:endParaRPr lang="es-CR" dirty="0"/>
          </a:p>
          <a:p>
            <a:pPr marL="0" lvl="0" indent="0">
              <a:buNone/>
            </a:pPr>
            <a:r>
              <a:rPr lang="es-ES_tradnl" dirty="0"/>
              <a:t>1. Cuántos son todos los posibles resultados en un juego de cartas.</a:t>
            </a:r>
            <a:endParaRPr lang="es-CR" dirty="0"/>
          </a:p>
          <a:p>
            <a:pPr marL="0" lvl="0" indent="0">
              <a:buNone/>
            </a:pPr>
            <a:r>
              <a:rPr lang="es-ES_tradnl" dirty="0"/>
              <a:t>2. Si un evento consta en sacar un “10”, cuál sería esa probabilidad.</a:t>
            </a:r>
            <a:endParaRPr lang="es-CR" dirty="0"/>
          </a:p>
          <a:p>
            <a:pPr marL="0" lvl="0" indent="0">
              <a:buNone/>
            </a:pPr>
            <a:r>
              <a:rPr lang="es-ES_tradnl" dirty="0"/>
              <a:t>3.Si un evento consta en obtener cartas mayores o iguales a una “Jota”, cuál sería la probabilidad.</a:t>
            </a:r>
            <a:endParaRPr lang="es-CR" dirty="0"/>
          </a:p>
          <a:p>
            <a:pPr marL="0" lvl="0" indent="0">
              <a:buNone/>
            </a:pPr>
            <a:r>
              <a:rPr lang="es-ES_tradnl" dirty="0"/>
              <a:t>4. Si un evento consta en tener sólo cartas menores a 6, cuál sería la probabilidad.</a:t>
            </a:r>
            <a:endParaRPr lang="es-CR" dirty="0"/>
          </a:p>
          <a:p>
            <a:endParaRPr lang="es-CR" dirty="0"/>
          </a:p>
        </p:txBody>
      </p:sp>
      <p:pic>
        <p:nvPicPr>
          <p:cNvPr id="2050" name="Picture 2" descr="https://encrypted-tbn2.gstatic.com/images?q=tbn:ANd9GcSZ6oRbyyFZOhQrSxo6KTSA6hwUqPyGLDA9tmxoZpMEqCTOAtf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057" y="1628800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encrypted-tbn3.gstatic.com/images?q=tbn:ANd9GcS30pytyZaRpmZXw6Fk8M1vzTYLhCpQUrmcmq1LgrQLWRR5qxS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79" y="4005064"/>
            <a:ext cx="2367855" cy="224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524268"/>
      </p:ext>
    </p:extLst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85720" y="1214422"/>
            <a:ext cx="5429288" cy="5286412"/>
          </a:xfrm>
        </p:spPr>
        <p:txBody>
          <a:bodyPr/>
          <a:lstStyle/>
          <a:p>
            <a:r>
              <a:rPr lang="es-CR" sz="2400" dirty="0"/>
              <a:t>El enfoque de la probabilidad clásica es el emplear un razonamiento lógico previo o a priori. </a:t>
            </a:r>
          </a:p>
          <a:p>
            <a:endParaRPr lang="es-CR" dirty="0"/>
          </a:p>
          <a:p>
            <a:pPr>
              <a:buNone/>
            </a:pPr>
            <a:endParaRPr lang="es-CR" dirty="0"/>
          </a:p>
          <a:p>
            <a:pPr>
              <a:buNone/>
            </a:pPr>
            <a:endParaRPr lang="es-CR" dirty="0"/>
          </a:p>
          <a:p>
            <a:pPr algn="ctr">
              <a:buNone/>
            </a:pPr>
            <a:r>
              <a:rPr lang="es-CR" sz="9600" dirty="0"/>
              <a:t>¿Por qué?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253218" y="-20783"/>
            <a:ext cx="8676499" cy="1143000"/>
          </a:xfrm>
        </p:spPr>
        <p:txBody>
          <a:bodyPr>
            <a:normAutofit/>
          </a:bodyPr>
          <a:lstStyle/>
          <a:p>
            <a:pPr algn="ctr"/>
            <a:r>
              <a:rPr lang="es-CR" sz="4800" dirty="0"/>
              <a:t>Probabilidad clásica o a priori</a:t>
            </a:r>
          </a:p>
        </p:txBody>
      </p:sp>
      <p:pic>
        <p:nvPicPr>
          <p:cNvPr id="31746" name="Picture 2" descr="http://www.healthcareersinteraction.com/images/faq_questionma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60" y="2000240"/>
            <a:ext cx="2857500" cy="4572032"/>
          </a:xfrm>
          <a:prstGeom prst="rect">
            <a:avLst/>
          </a:prstGeom>
          <a:noFill/>
        </p:spPr>
      </p:pic>
    </p:spTree>
  </p:cSld>
  <p:clrMapOvr>
    <a:masterClrMapping/>
  </p:clrMapOvr>
  <p:transition>
    <p:split orient="vert" dir="in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116632"/>
            <a:ext cx="7772400" cy="1066130"/>
          </a:xfrm>
        </p:spPr>
        <p:txBody>
          <a:bodyPr/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32352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1</a:t>
            </a:r>
          </a:p>
        </p:txBody>
      </p:sp>
      <p:sp>
        <p:nvSpPr>
          <p:cNvPr id="5" name="4 Elipse"/>
          <p:cNvSpPr/>
          <p:nvPr/>
        </p:nvSpPr>
        <p:spPr>
          <a:xfrm>
            <a:off x="323528" y="3432836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2</a:t>
            </a:r>
          </a:p>
        </p:txBody>
      </p:sp>
      <p:sp>
        <p:nvSpPr>
          <p:cNvPr id="6" name="5 Elipse"/>
          <p:cNvSpPr/>
          <p:nvPr/>
        </p:nvSpPr>
        <p:spPr>
          <a:xfrm>
            <a:off x="323528" y="5301208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3</a:t>
            </a:r>
          </a:p>
        </p:txBody>
      </p:sp>
      <p:sp>
        <p:nvSpPr>
          <p:cNvPr id="12" name="11 Rectángulo redondeado"/>
          <p:cNvSpPr/>
          <p:nvPr/>
        </p:nvSpPr>
        <p:spPr>
          <a:xfrm>
            <a:off x="1817084" y="3425164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clásica o a priori</a:t>
            </a:r>
          </a:p>
        </p:txBody>
      </p:sp>
      <p:sp>
        <p:nvSpPr>
          <p:cNvPr id="13" name="12 Rectángulo redondeado"/>
          <p:cNvSpPr/>
          <p:nvPr/>
        </p:nvSpPr>
        <p:spPr>
          <a:xfrm>
            <a:off x="1817084" y="537321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frecuencia relativa</a:t>
            </a:r>
          </a:p>
        </p:txBody>
      </p:sp>
      <p:sp>
        <p:nvSpPr>
          <p:cNvPr id="17" name="16 Rectángulo redondeado"/>
          <p:cNvSpPr/>
          <p:nvPr/>
        </p:nvSpPr>
        <p:spPr>
          <a:xfrm>
            <a:off x="1817084" y="1556792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La esencia de la probabilidad y conceptos </a:t>
            </a:r>
          </a:p>
        </p:txBody>
      </p:sp>
    </p:spTree>
    <p:extLst>
      <p:ext uri="{BB962C8B-B14F-4D97-AF65-F5344CB8AC3E}">
        <p14:creationId xmlns:p14="http://schemas.microsoft.com/office/powerpoint/2010/main" val="377951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B5D1B-2B1C-452E-9F36-89FF20FFC0B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1520" y="868362"/>
            <a:ext cx="5616624" cy="5728990"/>
          </a:xfrm>
        </p:spPr>
        <p:txBody>
          <a:bodyPr>
            <a:normAutofit/>
          </a:bodyPr>
          <a:lstStyle/>
          <a:p>
            <a:pPr algn="just"/>
            <a:r>
              <a:rPr lang="es-CR" sz="2400"/>
              <a:t>El </a:t>
            </a:r>
            <a:r>
              <a:rPr lang="es-CR" sz="2400" dirty="0"/>
              <a:t>presente curso está diseñado para que se apliquen las probabilidades a partir de tablas con las funciones acumuladas, las cuales proporcionan probabilidades.  Esto quiere decir que deberán saber sumar, restar, multiplicar y dividir… nada más.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Ustedes aprenderán que las probabilidades también puede llegar a utilizarse como una forma de reportar o describir los resultados…</a:t>
            </a:r>
          </a:p>
          <a:p>
            <a:pPr algn="just"/>
            <a:endParaRPr lang="es-CR" sz="2400" dirty="0"/>
          </a:p>
          <a:p>
            <a:pPr algn="just"/>
            <a:endParaRPr lang="es-CR" sz="2400" dirty="0"/>
          </a:p>
          <a:p>
            <a:pPr algn="just"/>
            <a:endParaRPr lang="en-US" sz="24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E044270-18BC-4808-A853-6424E3433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7772400" cy="792162"/>
          </a:xfrm>
        </p:spPr>
        <p:txBody>
          <a:bodyPr/>
          <a:lstStyle/>
          <a:p>
            <a:pPr algn="ctr"/>
            <a:r>
              <a:rPr lang="es-CR" dirty="0"/>
              <a:t>Preámbulo…..</a:t>
            </a:r>
            <a:endParaRPr lang="es-ES" dirty="0"/>
          </a:p>
        </p:txBody>
      </p:sp>
      <p:sp>
        <p:nvSpPr>
          <p:cNvPr id="5" name="AutoShape 2" descr="Resultado de imagen para probability">
            <a:extLst>
              <a:ext uri="{FF2B5EF4-FFF2-40B4-BE49-F238E27FC236}">
                <a16:creationId xmlns:a16="http://schemas.microsoft.com/office/drawing/2014/main" id="{DC666435-D3B8-4E4E-BFDD-5391F5ABA4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Resultado de imagen para probabilidades">
            <a:extLst>
              <a:ext uri="{FF2B5EF4-FFF2-40B4-BE49-F238E27FC236}">
                <a16:creationId xmlns:a16="http://schemas.microsoft.com/office/drawing/2014/main" id="{6FDBED5D-C9E5-439C-9CF3-F6493CC5F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248" y="1124744"/>
            <a:ext cx="2550151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idea">
            <a:extLst>
              <a:ext uri="{FF2B5EF4-FFF2-40B4-BE49-F238E27FC236}">
                <a16:creationId xmlns:a16="http://schemas.microsoft.com/office/drawing/2014/main" id="{1E9AA1E1-8103-408F-9AB4-3C2E8FAA5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3" r="16185"/>
          <a:stretch/>
        </p:blipFill>
        <p:spPr bwMode="auto">
          <a:xfrm>
            <a:off x="6414336" y="3429000"/>
            <a:ext cx="2155974" cy="302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276149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/>
          <p:cNvSpPr txBox="1">
            <a:spLocks/>
          </p:cNvSpPr>
          <p:nvPr/>
        </p:nvSpPr>
        <p:spPr>
          <a:xfrm>
            <a:off x="467544" y="836712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s-CR" sz="3600" dirty="0"/>
              <a:t>¿De cuerdo al total de resultados que se observan, cuál es la posibilidad de obtener… o de que..?</a:t>
            </a:r>
          </a:p>
        </p:txBody>
      </p:sp>
      <p:pic>
        <p:nvPicPr>
          <p:cNvPr id="5" name="Picture 2" descr="https://agencelitterairelaens.files.wordpress.com/2013/08/bonhomme_qu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64097"/>
            <a:ext cx="2771775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instruction2.mtsac.edu/french/french4/images/MC900078711%5b1%5d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501" y="2363300"/>
            <a:ext cx="16287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111570"/>
      </p:ext>
    </p:extLst>
  </p:cSld>
  <p:clrMapOvr>
    <a:masterClrMapping/>
  </p:clrMapOvr>
  <p:transition spd="slow">
    <p:randomBar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</p:spPr>
        <p:txBody>
          <a:bodyPr/>
          <a:lstStyle/>
          <a:p>
            <a:r>
              <a:rPr lang="es-CR" dirty="0"/>
              <a:t>Probabilidad según la frecuencia relativa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14282" y="1285860"/>
            <a:ext cx="5715040" cy="5214974"/>
          </a:xfrm>
        </p:spPr>
        <p:txBody>
          <a:bodyPr>
            <a:normAutofit/>
          </a:bodyPr>
          <a:lstStyle/>
          <a:p>
            <a:pPr algn="just"/>
            <a:r>
              <a:rPr lang="es-CR" sz="2400" dirty="0"/>
              <a:t>Un problema de la probabilidad a priori consiste en que se supone que los resultados son igualmente probables, pero en la práctica esto casi nunca sucede.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Además, hay muchos casos en donde no se puede establecer desde antes las probabilidades a priori de cierto acontecimiento.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En la actualidad, el concepto más frecuente es el de la </a:t>
            </a:r>
            <a:r>
              <a:rPr lang="es-CR" sz="2400" i="1" dirty="0"/>
              <a:t>Frecuencia Relativa</a:t>
            </a:r>
            <a:r>
              <a:rPr lang="es-CR" sz="2400" dirty="0"/>
              <a:t>.</a:t>
            </a:r>
          </a:p>
        </p:txBody>
      </p:sp>
      <p:pic>
        <p:nvPicPr>
          <p:cNvPr id="30722" name="Picture 2" descr="http://3.bp.blogspot.com/__bNUpLq1CS4/SSCtffCHUYI/AAAAAAAAAt0/Q-Z-y2KL6Mk/s400/la+teor%C3%ADa+y+la+pr%C3%A1ctic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5074" y="1214422"/>
            <a:ext cx="2500330" cy="2500330"/>
          </a:xfrm>
          <a:prstGeom prst="rect">
            <a:avLst/>
          </a:prstGeom>
          <a:noFill/>
        </p:spPr>
      </p:pic>
      <p:pic>
        <p:nvPicPr>
          <p:cNvPr id="30724" name="Picture 4" descr="http://images01.olx.cl/ui/4/81/88/68527388_1-Fotos-de-Se-necesita-auxiliar-de-parvulos-y-alumnas-en-practica-de-auxiliar-de-parvulo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9322" y="3929066"/>
            <a:ext cx="2861917" cy="2643206"/>
          </a:xfrm>
          <a:prstGeom prst="rect">
            <a:avLst/>
          </a:prstGeom>
          <a:noFill/>
        </p:spPr>
      </p:pic>
    </p:spTree>
  </p:cSld>
  <p:clrMapOvr>
    <a:masterClrMapping/>
  </p:clrMapOvr>
  <p:transition>
    <p:split orient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14282" y="1214422"/>
            <a:ext cx="5941894" cy="5357850"/>
          </a:xfrm>
        </p:spPr>
        <p:txBody>
          <a:bodyPr>
            <a:normAutofit/>
          </a:bodyPr>
          <a:lstStyle/>
          <a:p>
            <a:pPr algn="just"/>
            <a:r>
              <a:rPr lang="es-CR" sz="2400" dirty="0"/>
              <a:t>Imaginemos que se quiere saber la probabilidad de que en un centro médico se atienda a una  persona proveniente de Limón.</a:t>
            </a:r>
          </a:p>
          <a:p>
            <a:pPr algn="just">
              <a:buNone/>
            </a:pPr>
            <a:endParaRPr lang="es-CR" sz="2400" dirty="0"/>
          </a:p>
          <a:p>
            <a:pPr algn="just"/>
            <a:r>
              <a:rPr lang="es-CR" sz="2400" dirty="0"/>
              <a:t>Si utiliza un método clásico, diría que en Costa Rica hay 7 provincias, y que entonces </a:t>
            </a:r>
            <a:r>
              <a:rPr lang="es-CR" sz="2400" dirty="0" err="1"/>
              <a:t>ud</a:t>
            </a:r>
            <a:r>
              <a:rPr lang="es-CR" sz="2400" dirty="0"/>
              <a:t> esperaría que 1 de cada 7 personas recibidas provengan de la provincia de Limón… ¿sería esto correcto? ¿Cuál sería la probabilidad?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¿ Cómo podríamos obtener una alternativa complementaria de la probabilidad para representar la siguiente probabilidad?</a:t>
            </a:r>
          </a:p>
          <a:p>
            <a:endParaRPr lang="es-CR" sz="2400" dirty="0"/>
          </a:p>
          <a:p>
            <a:pPr>
              <a:buNone/>
            </a:pPr>
            <a:endParaRPr lang="es-CR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</p:spPr>
        <p:txBody>
          <a:bodyPr/>
          <a:lstStyle/>
          <a:p>
            <a:r>
              <a:rPr lang="es-CR" dirty="0"/>
              <a:t>Probabilidad según la frecuencia relativa</a:t>
            </a:r>
          </a:p>
        </p:txBody>
      </p:sp>
      <p:pic>
        <p:nvPicPr>
          <p:cNvPr id="9220" name="Picture 4" descr="http://josejerez.webcindario.com/Calcul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268760"/>
            <a:ext cx="2214578" cy="2214578"/>
          </a:xfrm>
          <a:prstGeom prst="rect">
            <a:avLst/>
          </a:prstGeom>
          <a:noFill/>
        </p:spPr>
      </p:pic>
      <p:pic>
        <p:nvPicPr>
          <p:cNvPr id="5122" name="Picture 2" descr="http://thumb1.shutterstock.com/display_pic_with_logo/495346/232580698/stock-photo-probability-word-cloud-concept-23258069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8" b="28833"/>
          <a:stretch/>
        </p:blipFill>
        <p:spPr bwMode="auto">
          <a:xfrm>
            <a:off x="6419413" y="4149080"/>
            <a:ext cx="2520280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strips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71406" y="1000108"/>
                <a:ext cx="6228786" cy="5572164"/>
              </a:xfrm>
            </p:spPr>
            <p:txBody>
              <a:bodyPr>
                <a:normAutofit/>
              </a:bodyPr>
              <a:lstStyle/>
              <a:p>
                <a:r>
                  <a:rPr lang="es-CR" dirty="0"/>
                  <a:t>La probabilidad según el concepto de frecuencia relativa se suele expresar de la siguiente forma:</a:t>
                </a:r>
              </a:p>
              <a:p>
                <a:endParaRPr lang="es-CR" dirty="0"/>
              </a:p>
              <a:p>
                <a:pPr>
                  <a:buNone/>
                </a:pPr>
                <a:endParaRPr lang="es-CR" dirty="0"/>
              </a:p>
              <a:p>
                <a:pPr>
                  <a:buNone/>
                </a:pPr>
                <a:endParaRPr lang="es-CR" dirty="0"/>
              </a:p>
              <a:p>
                <a:pPr>
                  <a:buNone/>
                </a:pPr>
                <a:r>
                  <a:rPr lang="es-CR" dirty="0"/>
                  <a:t>P(E)= probabilidad de ocurrencia del evento de  </a:t>
                </a:r>
              </a:p>
              <a:p>
                <a:pPr>
                  <a:buNone/>
                </a:pPr>
                <a:r>
                  <a:rPr lang="es-CR" dirty="0"/>
                  <a:t>		interés.</a:t>
                </a:r>
              </a:p>
              <a:p>
                <a:pPr>
                  <a:buNone/>
                </a:pPr>
                <a:r>
                  <a:rPr lang="es-CR" dirty="0"/>
                  <a:t> </a:t>
                </a:r>
                <a14:m>
                  <m:oMath xmlns:m="http://schemas.openxmlformats.org/officeDocument/2006/math">
                    <m:r>
                      <a:rPr lang="es-C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R" i="1" dirty="0" err="1" smtClean="0">
                        <a:latin typeface="Cambria Math" panose="02040503050406030204" pitchFamily="18" charset="0"/>
                      </a:rPr>
                      <m:t>𝑛𝑒</m:t>
                    </m:r>
                    <m:r>
                      <a:rPr lang="es-C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R" dirty="0"/>
                  <a:t>= es el número de veces que ocurre el evento </a:t>
                </a:r>
              </a:p>
              <a:p>
                <a:pPr>
                  <a:buNone/>
                </a:pPr>
                <a:r>
                  <a:rPr lang="es-CR" dirty="0"/>
                  <a:t>             E en   los n ensayos.</a:t>
                </a:r>
              </a:p>
              <a:p>
                <a:pPr>
                  <a:buNone/>
                </a:pPr>
                <a:r>
                  <a:rPr lang="es-CR" dirty="0"/>
                  <a:t>    </a:t>
                </a:r>
                <a14:m>
                  <m:oMath xmlns:m="http://schemas.openxmlformats.org/officeDocument/2006/math">
                    <m:r>
                      <a:rPr lang="es-C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CR" dirty="0"/>
                  <a:t> = el total de ensayos de un posible experimento.</a:t>
                </a:r>
              </a:p>
              <a:p>
                <a:pPr>
                  <a:buNone/>
                </a:pPr>
                <a:endParaRPr lang="es-CR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71406" y="1000108"/>
                <a:ext cx="6228786" cy="5572164"/>
              </a:xfrm>
              <a:blipFill>
                <a:blip r:embed="rId2"/>
                <a:stretch>
                  <a:fillRect l="-1763" t="-875" r="-2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28670"/>
          </a:xfrm>
        </p:spPr>
        <p:txBody>
          <a:bodyPr/>
          <a:lstStyle/>
          <a:p>
            <a:r>
              <a:rPr lang="es-CR" dirty="0"/>
              <a:t>Probabilidad según la frecuencia relativa</a:t>
            </a:r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R"/>
          </a:p>
        </p:txBody>
      </p:sp>
      <p:pic>
        <p:nvPicPr>
          <p:cNvPr id="8194" name="Picture 2" descr="http://nihilnovum.files.wordpress.com/2009/05/matematicas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702" y="1214422"/>
            <a:ext cx="2000264" cy="1940256"/>
          </a:xfrm>
          <a:prstGeom prst="rect">
            <a:avLst/>
          </a:prstGeom>
          <a:noFill/>
        </p:spPr>
      </p:pic>
      <p:pic>
        <p:nvPicPr>
          <p:cNvPr id="8195" name="Picture 3" descr="C:\Users\Oscar\Downloads\pensar (1).jpg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00825" y="3857628"/>
            <a:ext cx="2291969" cy="2357454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Rectángulo"/>
              <p:cNvSpPr/>
              <p:nvPr/>
            </p:nvSpPr>
            <p:spPr>
              <a:xfrm>
                <a:off x="467544" y="2184550"/>
                <a:ext cx="1214563" cy="566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C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R" i="1">
                              <a:latin typeface="Cambria Math"/>
                            </a:rPr>
                            <m:t>𝑒</m:t>
                          </m:r>
                        </m:e>
                      </m:d>
                      <m:r>
                        <a:rPr lang="es-CR" i="1">
                          <a:latin typeface="Cambria Math"/>
                        </a:rPr>
                        <m:t>≈</m:t>
                      </m:r>
                      <m:f>
                        <m:fPr>
                          <m:ctrlPr>
                            <a:rPr lang="es-C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R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CR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s-CR" i="1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s-CR" dirty="0"/>
              </a:p>
            </p:txBody>
          </p:sp>
        </mc:Choice>
        <mc:Fallback xmlns="">
          <p:sp>
            <p:nvSpPr>
              <p:cNvPr id="2" name="1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184550"/>
                <a:ext cx="1214563" cy="56669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5 Conector recto de flecha"/>
          <p:cNvCxnSpPr/>
          <p:nvPr/>
        </p:nvCxnSpPr>
        <p:spPr>
          <a:xfrm>
            <a:off x="1979712" y="2467897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Rectángulo"/>
              <p:cNvSpPr/>
              <p:nvPr/>
            </p:nvSpPr>
            <p:spPr>
              <a:xfrm>
                <a:off x="3635896" y="2184550"/>
                <a:ext cx="1687449" cy="566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C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R" i="1">
                              <a:latin typeface="Cambria Math"/>
                            </a:rPr>
                            <m:t>𝑒</m:t>
                          </m:r>
                        </m:e>
                      </m:d>
                      <m:r>
                        <a:rPr lang="es-CR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s-C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C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CR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CR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s-CR" i="1">
                                  <a:latin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C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R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s-CR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R" i="1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</m:e>
                      </m:func>
                      <m:r>
                        <a:rPr lang="es-CR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s-CR" dirty="0"/>
              </a:p>
            </p:txBody>
          </p:sp>
        </mc:Choice>
        <mc:Fallback xmlns="">
          <p:sp>
            <p:nvSpPr>
              <p:cNvPr id="7" name="6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2184550"/>
                <a:ext cx="1687449" cy="56669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ircl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-32" y="1142984"/>
            <a:ext cx="6215106" cy="5526376"/>
          </a:xfrm>
        </p:spPr>
        <p:txBody>
          <a:bodyPr>
            <a:normAutofit/>
          </a:bodyPr>
          <a:lstStyle/>
          <a:p>
            <a:pPr algn="just"/>
            <a:r>
              <a:rPr lang="es-CR" sz="2400" dirty="0" err="1"/>
              <a:t>Ud</a:t>
            </a:r>
            <a:r>
              <a:rPr lang="es-CR" sz="2400" dirty="0"/>
              <a:t> sabe que para el presente año en Costa Rica, hubo un total de 367 893 personas de limón, y que además la población total es de 5 012 102.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err="1"/>
              <a:t>Ud</a:t>
            </a:r>
            <a:r>
              <a:rPr lang="es-CR" sz="2400" dirty="0"/>
              <a:t> sabe que es más acertado obtener una probabilidad según el enfoque de </a:t>
            </a:r>
            <a:r>
              <a:rPr lang="es-CR" sz="2400" dirty="0" err="1"/>
              <a:t>prabilidad</a:t>
            </a:r>
            <a:r>
              <a:rPr lang="es-CR" sz="2400" dirty="0"/>
              <a:t> relativa.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¿Cómo calculamos la probabilidad según el enfoque de frecuencia relativa? Pues según la fórmula anterior…</a:t>
            </a:r>
          </a:p>
          <a:p>
            <a:pPr algn="just"/>
            <a:endParaRPr lang="es-CR" sz="2400" dirty="0"/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¿Esto a qué se les parece?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</p:spPr>
        <p:txBody>
          <a:bodyPr/>
          <a:lstStyle/>
          <a:p>
            <a:r>
              <a:rPr lang="es-CR" dirty="0"/>
              <a:t>Probabilidad según la frecuencia relativa</a:t>
            </a:r>
          </a:p>
        </p:txBody>
      </p:sp>
      <p:pic>
        <p:nvPicPr>
          <p:cNvPr id="7170" name="Picture 2" descr="http://www.ilhn.com/datos/saber/imagenes/matematic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3702" y="1214422"/>
            <a:ext cx="2000264" cy="2725712"/>
          </a:xfrm>
          <a:prstGeom prst="rect">
            <a:avLst/>
          </a:prstGeom>
          <a:noFill/>
        </p:spPr>
      </p:pic>
      <p:pic>
        <p:nvPicPr>
          <p:cNvPr id="7172" name="Picture 4" descr="http://3.bp.blogspot.com/_x5dWpZechS8/SG3e13OcVyI/AAAAAAAABK0/0AeMTTfjA1Y/s400/matematic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88" y="4071942"/>
            <a:ext cx="2286016" cy="228601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EEC3F5-BA5D-4692-87F0-14B4B2F554A0}"/>
                  </a:ext>
                </a:extLst>
              </p:cNvPr>
              <p:cNvSpPr txBox="1"/>
              <p:nvPr/>
            </p:nvSpPr>
            <p:spPr>
              <a:xfrm>
                <a:off x="2627784" y="4977122"/>
                <a:ext cx="1687770" cy="7378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C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s-C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R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CR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s-C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EEC3F5-BA5D-4692-87F0-14B4B2F55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4977122"/>
                <a:ext cx="1687770" cy="7378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diamond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57158" y="1357298"/>
                <a:ext cx="5786478" cy="4572000"/>
              </a:xfrm>
            </p:spPr>
            <p:txBody>
              <a:bodyPr>
                <a:normAutofit/>
              </a:bodyPr>
              <a:lstStyle/>
              <a:p>
                <a:r>
                  <a:rPr lang="es-CR" sz="2400" dirty="0"/>
                  <a:t>El resultado es muy similar a una proporción:</a:t>
                </a:r>
              </a:p>
              <a:p>
                <a:endParaRPr lang="es-C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C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s-CR" sz="2400" b="0" i="0" smtClean="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nor/>
                            </m:rPr>
                            <a:rPr lang="es-CR" sz="2400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m:rPr>
                              <m:nor/>
                            </m:rPr>
                            <a:rPr lang="es-CR" sz="2400" b="0" i="0" smtClean="0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m:rPr>
                              <m:nor/>
                            </m:rPr>
                            <a:rPr lang="es-CR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s-CR" sz="2400" b="0" i="0" smtClean="0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  <m:r>
                        <a:rPr lang="es-C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𝑝𝑜𝑏𝑙𝑎𝑐𝑖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𝐿𝑖𝑚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𝑃𝑜𝑏𝑙𝑎𝑐𝑖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𝐶𝑜𝑠𝑡𝑎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𝑅𝑖𝑐𝑎</m:t>
                          </m:r>
                        </m:den>
                      </m:f>
                    </m:oMath>
                  </m:oMathPara>
                </a14:m>
                <a:endParaRPr lang="es-CR" sz="2400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57158" y="1357298"/>
                <a:ext cx="5786478" cy="4572000"/>
              </a:xfrm>
              <a:blipFill>
                <a:blip r:embed="rId2"/>
                <a:stretch>
                  <a:fillRect l="-843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</p:spPr>
        <p:txBody>
          <a:bodyPr/>
          <a:lstStyle/>
          <a:p>
            <a:r>
              <a:rPr lang="es-CR" dirty="0"/>
              <a:t>Probabilidad según la frecuencia relativa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R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R"/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R"/>
          </a:p>
        </p:txBody>
      </p: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R"/>
          </a:p>
        </p:txBody>
      </p:sp>
      <p:pic>
        <p:nvPicPr>
          <p:cNvPr id="6146" name="Picture 2" descr="http://www.ahorroconsejos.com/wp-content/uploads/2010/01/porcentaj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43636" y="1000108"/>
            <a:ext cx="2857500" cy="2857500"/>
          </a:xfrm>
          <a:prstGeom prst="rect">
            <a:avLst/>
          </a:prstGeom>
          <a:noFill/>
        </p:spPr>
      </p:pic>
      <p:pic>
        <p:nvPicPr>
          <p:cNvPr id="6148" name="Picture 4" descr="http://www.ceibal.edu.uy/contenidos/areas_conocimiento/mat/comparaciondefracciones/porcentaje4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0760" y="3429000"/>
            <a:ext cx="2514600" cy="273367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7C7B6AC-9A65-4614-9BAB-2DA366BAFC72}"/>
                  </a:ext>
                </a:extLst>
              </p:cNvPr>
              <p:cNvSpPr/>
              <p:nvPr/>
            </p:nvSpPr>
            <p:spPr>
              <a:xfrm>
                <a:off x="15244" y="3857608"/>
                <a:ext cx="4356170" cy="761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C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s-CR" sz="240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nor/>
                            </m:rPr>
                            <a:rPr lang="es-CR" sz="2400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m:rPr>
                              <m:nor/>
                            </m:rPr>
                            <a:rPr lang="es-CR" sz="2400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m:rPr>
                              <m:nor/>
                            </m:rPr>
                            <a:rPr lang="es-CR" sz="24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s-CR" sz="2400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  <m:r>
                        <a:rPr lang="es-C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CR" sz="2400" dirty="0"/>
                            <m:t>367 893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s-CR" sz="2400" dirty="0"/>
                            <m:t>5 012 102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7C7B6AC-9A65-4614-9BAB-2DA366BAFC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4" y="3857608"/>
                <a:ext cx="4356170" cy="7618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DFEEBD4-10BD-4C87-9975-804B83433786}"/>
                  </a:ext>
                </a:extLst>
              </p:cNvPr>
              <p:cNvSpPr/>
              <p:nvPr/>
            </p:nvSpPr>
            <p:spPr>
              <a:xfrm>
                <a:off x="215830" y="5163195"/>
                <a:ext cx="435617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C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s-CR" sz="240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nor/>
                            </m:rPr>
                            <a:rPr lang="es-CR" sz="2400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m:rPr>
                              <m:nor/>
                            </m:rPr>
                            <a:rPr lang="es-CR" sz="2400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m:rPr>
                              <m:nor/>
                            </m:rPr>
                            <a:rPr lang="es-CR" sz="24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s-CR" sz="2400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  <m:r>
                        <a:rPr lang="es-C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R" sz="2400" b="0" i="1" smtClean="0">
                          <a:latin typeface="Cambria Math" panose="02040503050406030204" pitchFamily="18" charset="0"/>
                        </a:rPr>
                        <m:t>0,0734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DFEEBD4-10BD-4C87-9975-804B83433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30" y="5163195"/>
                <a:ext cx="435617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plus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51520" y="1196752"/>
                <a:ext cx="5688632" cy="5143536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s-CR" sz="2400" dirty="0"/>
                  <a:t>Entonces, de acuerdo al resultado anterior, la probabilidad de atender a una persona de Limón es de </a:t>
                </a:r>
                <a14:m>
                  <m:oMath xmlns:m="http://schemas.openxmlformats.org/officeDocument/2006/math">
                    <m:r>
                      <a:rPr lang="es-CR" sz="2400" i="1">
                        <a:latin typeface="Cambria Math" panose="02040503050406030204" pitchFamily="18" charset="0"/>
                      </a:rPr>
                      <m:t>0,0734</m:t>
                    </m:r>
                  </m:oMath>
                </a14:m>
                <a:r>
                  <a:rPr lang="es-CR" sz="2400" dirty="0"/>
                  <a:t>. ¿ Cómo podríamos interpretar dicha probabilidad?</a:t>
                </a:r>
              </a:p>
              <a:p>
                <a:pPr algn="just"/>
                <a:endParaRPr lang="es-CR" sz="2400" dirty="0"/>
              </a:p>
              <a:p>
                <a:pPr algn="just"/>
                <a:r>
                  <a:rPr lang="es-CR" sz="2400" dirty="0"/>
                  <a:t>Nótese que el resultado de la presente probabilidad recurrió la necesidad de los datos obtenidos.</a:t>
                </a:r>
              </a:p>
              <a:p>
                <a:pPr algn="just"/>
                <a:endParaRPr lang="es-CR" sz="2400" dirty="0"/>
              </a:p>
              <a:p>
                <a:pPr algn="just"/>
                <a:r>
                  <a:rPr lang="es-CR" sz="2400" dirty="0"/>
                  <a:t>Además, en este caso no hay ningún pensamiento anterior o posterior, todo se fundamente en la información presente.</a:t>
                </a: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51520" y="1196752"/>
                <a:ext cx="5688632" cy="5143536"/>
              </a:xfrm>
              <a:blipFill>
                <a:blip r:embed="rId2"/>
                <a:stretch>
                  <a:fillRect l="-750" t="-948" r="-1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</p:spPr>
        <p:txBody>
          <a:bodyPr/>
          <a:lstStyle/>
          <a:p>
            <a:r>
              <a:rPr lang="es-CR" dirty="0"/>
              <a:t>Probabilidad según la frecuencia relativa</a:t>
            </a:r>
          </a:p>
        </p:txBody>
      </p:sp>
      <p:pic>
        <p:nvPicPr>
          <p:cNvPr id="6146" name="Picture 2" descr="http://abcallaccess.com/wp-content/uploads/2013/10/LOGO_BornToExplo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9" r="31786"/>
          <a:stretch/>
        </p:blipFill>
        <p:spPr bwMode="auto">
          <a:xfrm>
            <a:off x="6084168" y="1340768"/>
            <a:ext cx="2708515" cy="412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newsfla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95536" y="1412776"/>
            <a:ext cx="7772400" cy="4572000"/>
          </a:xfrm>
        </p:spPr>
        <p:txBody>
          <a:bodyPr/>
          <a:lstStyle/>
          <a:p>
            <a:r>
              <a:rPr lang="es-CR" dirty="0"/>
              <a:t>Con este nuevo concepto de la probabilidad según la frecuencia relativa, que pasó con el enfoque clásico….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</p:spPr>
        <p:txBody>
          <a:bodyPr/>
          <a:lstStyle/>
          <a:p>
            <a:r>
              <a:rPr lang="es-CR" dirty="0"/>
              <a:t>Probabilidad según la frecuencia relativa</a:t>
            </a:r>
          </a:p>
        </p:txBody>
      </p:sp>
      <p:pic>
        <p:nvPicPr>
          <p:cNvPr id="6146" name="Picture 2" descr="https://encrypted-tbn2.gstatic.com/images?q=tbn:ANd9GcRL7DqjZvJZfymh4lvEV75Jb6Iwkg8FqJxcpeO6TBrVxtQ6WK4MJ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24944"/>
            <a:ext cx="3790950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3.bp.blogspot.com/-LDq5G0a29v0/VcmBGo56HFI/AAAAAAAAENE/ZFBgJ60VNCg/s1600/Permutation%2B%252C%2BCombination%2Band%2BProbabilit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" t="28269" r="8241" b="13606"/>
          <a:stretch/>
        </p:blipFill>
        <p:spPr bwMode="auto">
          <a:xfrm>
            <a:off x="3563888" y="4725144"/>
            <a:ext cx="4775200" cy="179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53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116632"/>
            <a:ext cx="7772400" cy="1066130"/>
          </a:xfrm>
        </p:spPr>
        <p:txBody>
          <a:bodyPr/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32352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1</a:t>
            </a:r>
          </a:p>
        </p:txBody>
      </p:sp>
      <p:sp>
        <p:nvSpPr>
          <p:cNvPr id="5" name="4 Elipse"/>
          <p:cNvSpPr/>
          <p:nvPr/>
        </p:nvSpPr>
        <p:spPr>
          <a:xfrm>
            <a:off x="323528" y="3432836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2</a:t>
            </a:r>
          </a:p>
        </p:txBody>
      </p:sp>
      <p:sp>
        <p:nvSpPr>
          <p:cNvPr id="6" name="5 Elipse"/>
          <p:cNvSpPr/>
          <p:nvPr/>
        </p:nvSpPr>
        <p:spPr>
          <a:xfrm>
            <a:off x="323528" y="5301208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3</a:t>
            </a:r>
          </a:p>
        </p:txBody>
      </p:sp>
      <p:sp>
        <p:nvSpPr>
          <p:cNvPr id="7" name="6 Elipse"/>
          <p:cNvSpPr/>
          <p:nvPr/>
        </p:nvSpPr>
        <p:spPr>
          <a:xfrm>
            <a:off x="464400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4</a:t>
            </a:r>
          </a:p>
        </p:txBody>
      </p:sp>
      <p:sp>
        <p:nvSpPr>
          <p:cNvPr id="12" name="11 Rectángulo redondeado"/>
          <p:cNvSpPr/>
          <p:nvPr/>
        </p:nvSpPr>
        <p:spPr>
          <a:xfrm>
            <a:off x="1817084" y="3425164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clásica o a priori</a:t>
            </a:r>
          </a:p>
        </p:txBody>
      </p:sp>
      <p:sp>
        <p:nvSpPr>
          <p:cNvPr id="13" name="12 Rectángulo redondeado"/>
          <p:cNvSpPr/>
          <p:nvPr/>
        </p:nvSpPr>
        <p:spPr>
          <a:xfrm>
            <a:off x="1817084" y="537321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frecuencia relativa</a:t>
            </a:r>
          </a:p>
        </p:txBody>
      </p:sp>
      <p:sp>
        <p:nvSpPr>
          <p:cNvPr id="14" name="13 Rectángulo redondeado"/>
          <p:cNvSpPr/>
          <p:nvPr/>
        </p:nvSpPr>
        <p:spPr>
          <a:xfrm>
            <a:off x="6372200" y="163263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subjetiva</a:t>
            </a:r>
          </a:p>
        </p:txBody>
      </p:sp>
      <p:sp>
        <p:nvSpPr>
          <p:cNvPr id="17" name="16 Rectángulo redondeado"/>
          <p:cNvSpPr/>
          <p:nvPr/>
        </p:nvSpPr>
        <p:spPr>
          <a:xfrm>
            <a:off x="1817084" y="1556792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La esencia de la probabilidad y conceptos </a:t>
            </a:r>
          </a:p>
        </p:txBody>
      </p:sp>
    </p:spTree>
    <p:extLst>
      <p:ext uri="{BB962C8B-B14F-4D97-AF65-F5344CB8AC3E}">
        <p14:creationId xmlns:p14="http://schemas.microsoft.com/office/powerpoint/2010/main" val="377951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/>
          <p:cNvSpPr txBox="1">
            <a:spLocks/>
          </p:cNvSpPr>
          <p:nvPr/>
        </p:nvSpPr>
        <p:spPr>
          <a:xfrm>
            <a:off x="467544" y="836712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s-CR" sz="3600" dirty="0"/>
              <a:t>¿De cuerdo a la información que manejo o poseo, cuál es la posibilidad de obtener… o de que..?</a:t>
            </a:r>
          </a:p>
        </p:txBody>
      </p:sp>
      <p:pic>
        <p:nvPicPr>
          <p:cNvPr id="1026" name="Picture 2" descr="https://agencelitterairelaens.files.wordpress.com/2013/08/bonhomme_qu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64097"/>
            <a:ext cx="2771775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nstruction2.mtsac.edu/french/french4/images/MC900078711%5b1%5d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501" y="2363300"/>
            <a:ext cx="16287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5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1143000"/>
          </a:xfrm>
        </p:spPr>
        <p:txBody>
          <a:bodyPr/>
          <a:lstStyle/>
          <a:p>
            <a:pPr algn="ctr"/>
            <a:r>
              <a:rPr lang="es-CR" dirty="0"/>
              <a:t>Introducción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14282" y="1142984"/>
            <a:ext cx="5857916" cy="5715016"/>
          </a:xfrm>
        </p:spPr>
        <p:txBody>
          <a:bodyPr>
            <a:normAutofit lnSpcReduction="10000"/>
          </a:bodyPr>
          <a:lstStyle/>
          <a:p>
            <a:r>
              <a:rPr lang="es-CR" sz="2400" dirty="0"/>
              <a:t>La probabilidad es un concepto muy común en la comunicación diaria:</a:t>
            </a:r>
          </a:p>
          <a:p>
            <a:pPr>
              <a:buNone/>
            </a:pPr>
            <a:endParaRPr lang="es-CR" sz="2400" dirty="0"/>
          </a:p>
          <a:p>
            <a:pPr>
              <a:buNone/>
            </a:pPr>
            <a:r>
              <a:rPr lang="es-CR" sz="2300" dirty="0"/>
              <a:t>-Los pronósticos meteorológicos pronostican una probabilidad de que llueva en la tarde.</a:t>
            </a:r>
          </a:p>
          <a:p>
            <a:pPr>
              <a:buNone/>
            </a:pPr>
            <a:endParaRPr lang="es-CR" sz="2300" dirty="0"/>
          </a:p>
          <a:p>
            <a:pPr>
              <a:buNone/>
            </a:pPr>
            <a:r>
              <a:rPr lang="es-CR" sz="2300" dirty="0"/>
              <a:t>-Los médicos que si consume cierto medicamento , con qué probabilidad podría sanar en un determinado tiempo.</a:t>
            </a:r>
          </a:p>
          <a:p>
            <a:pPr>
              <a:buNone/>
            </a:pPr>
            <a:endParaRPr lang="es-CR" sz="2300" dirty="0"/>
          </a:p>
          <a:p>
            <a:pPr>
              <a:buNone/>
            </a:pPr>
            <a:r>
              <a:rPr lang="es-CR" sz="2300" dirty="0"/>
              <a:t>-Los consejeros escolares especulan sobre la probabilidad de éxito en cierta Universidad.</a:t>
            </a:r>
          </a:p>
          <a:p>
            <a:pPr>
              <a:buNone/>
            </a:pPr>
            <a:endParaRPr lang="es-CR" sz="2300" dirty="0"/>
          </a:p>
          <a:p>
            <a:pPr>
              <a:buNone/>
            </a:pPr>
            <a:r>
              <a:rPr lang="es-CR" sz="2300" dirty="0"/>
              <a:t>-Las encuestas  políticas indican cierta probabilidad  que tiene el candidato de ganar las elecciones.</a:t>
            </a:r>
          </a:p>
        </p:txBody>
      </p:sp>
      <p:pic>
        <p:nvPicPr>
          <p:cNvPr id="41986" name="Picture 2" descr="http://www.cincodias.com/recorte.php/20090210cdscdseco_2/XLCOH635/Ies/Pronostico_meteorologico_dias_febrer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12" y="1285860"/>
            <a:ext cx="2589626" cy="2571768"/>
          </a:xfrm>
          <a:prstGeom prst="rect">
            <a:avLst/>
          </a:prstGeom>
          <a:noFill/>
        </p:spPr>
      </p:pic>
      <p:pic>
        <p:nvPicPr>
          <p:cNvPr id="41988" name="Picture 4" descr="http://www.arkinetia.com/_recursos/Articulos/Images/Arkinetia__Facultad_de_Psicologia__Universidad_Nacional_de_Buenos_Aires_Dieguez_Fridman_qqqNOTID0000000379-IMG001_r17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5074" y="4071942"/>
            <a:ext cx="2714644" cy="2286016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1000108"/>
          </a:xfrm>
        </p:spPr>
        <p:txBody>
          <a:bodyPr/>
          <a:lstStyle/>
          <a:p>
            <a:pPr algn="ctr"/>
            <a:r>
              <a:rPr lang="es-CR" dirty="0"/>
              <a:t>Probabilidad subjetiva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14282" y="1071546"/>
            <a:ext cx="6357982" cy="5500726"/>
          </a:xfrm>
        </p:spPr>
        <p:txBody>
          <a:bodyPr>
            <a:normAutofit fontScale="92500"/>
          </a:bodyPr>
          <a:lstStyle/>
          <a:p>
            <a:pPr algn="just"/>
            <a:r>
              <a:rPr lang="es-CR" dirty="0"/>
              <a:t>Existen muchos eventos de interés cuyas probabilidades de ocurrencia no se pueden calcular de acuerdo con los métodos de frecuencia relativa o de probabilidad a priori.</a:t>
            </a:r>
          </a:p>
          <a:p>
            <a:pPr algn="just"/>
            <a:endParaRPr lang="es-CR" dirty="0"/>
          </a:p>
          <a:p>
            <a:pPr algn="just"/>
            <a:r>
              <a:rPr lang="es-CR" dirty="0"/>
              <a:t>Los métodos anteriores no prestan ninguna ayuda para calcular la probabilidad de que , por ejemplo:</a:t>
            </a:r>
          </a:p>
          <a:p>
            <a:pPr algn="just">
              <a:buNone/>
            </a:pPr>
            <a:endParaRPr lang="es-CR" dirty="0"/>
          </a:p>
          <a:p>
            <a:pPr algn="just">
              <a:buNone/>
            </a:pPr>
            <a:r>
              <a:rPr lang="es-CR" dirty="0"/>
              <a:t>	-Haya vida en algún planeta distante</a:t>
            </a:r>
          </a:p>
          <a:p>
            <a:pPr algn="just">
              <a:buNone/>
            </a:pPr>
            <a:r>
              <a:rPr lang="es-CR" dirty="0"/>
              <a:t>	-En los próximos 10 años se descubra algún remedio contra el cáncer.</a:t>
            </a:r>
          </a:p>
          <a:p>
            <a:pPr algn="just">
              <a:buNone/>
            </a:pPr>
            <a:r>
              <a:rPr lang="es-CR" dirty="0"/>
              <a:t>	-Cierta persona vaya a destacar en la universidad.</a:t>
            </a:r>
          </a:p>
          <a:p>
            <a:pPr algn="just">
              <a:buNone/>
            </a:pPr>
            <a:r>
              <a:rPr lang="es-CR" dirty="0"/>
              <a:t>	-Mañana vaya a llover.</a:t>
            </a:r>
          </a:p>
        </p:txBody>
      </p:sp>
      <p:pic>
        <p:nvPicPr>
          <p:cNvPr id="4098" name="Picture 2" descr="http://www.sunlink.ucf.edu/presentations/fetc2004/images/think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7902" y="1133679"/>
            <a:ext cx="2214578" cy="2151305"/>
          </a:xfrm>
          <a:prstGeom prst="rect">
            <a:avLst/>
          </a:prstGeom>
          <a:noFill/>
        </p:spPr>
      </p:pic>
      <p:pic>
        <p:nvPicPr>
          <p:cNvPr id="4100" name="Picture 4" descr="http://media-cdn.tripadvisor.com/media/photo-s/00/11/38/52/stop-thinking-and-d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40" y="3500438"/>
            <a:ext cx="2139965" cy="2857520"/>
          </a:xfrm>
          <a:prstGeom prst="rect">
            <a:avLst/>
          </a:prstGeom>
          <a:noFill/>
        </p:spPr>
      </p:pic>
    </p:spTree>
  </p:cSld>
  <p:clrMapOvr>
    <a:masterClrMapping/>
  </p:clrMapOvr>
  <p:transition>
    <p:newsfla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71406" y="1071570"/>
            <a:ext cx="6516818" cy="5786454"/>
          </a:xfrm>
        </p:spPr>
        <p:txBody>
          <a:bodyPr>
            <a:normAutofit/>
          </a:bodyPr>
          <a:lstStyle/>
          <a:p>
            <a:pPr algn="just"/>
            <a:r>
              <a:rPr lang="es-CR" sz="2400" dirty="0"/>
              <a:t>Muchas veces escuchamos que según el nivel de precipitación y la nubosidad en el cielo, se tiene una probabilidad del 70% de que vaya a llover.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Aquellas probabilidades que nos permite asignarle probabilidades a eventos tales como estos, en donde no hay un claro respaldo de datos para el momento, se le denomina como </a:t>
            </a:r>
            <a:r>
              <a:rPr lang="es-CR" sz="2400" i="1" dirty="0"/>
              <a:t>probabilidad subjetiva</a:t>
            </a:r>
            <a:r>
              <a:rPr lang="es-CR" sz="2400" dirty="0"/>
              <a:t>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Este método tiene un gran fundamento en la estadística Bayesiana. Los dos enfoques de probabilidad anterior se conciben como un caso especial de la probabilidad subjetiva.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1000108"/>
          </a:xfrm>
        </p:spPr>
        <p:txBody>
          <a:bodyPr/>
          <a:lstStyle/>
          <a:p>
            <a:pPr algn="ctr"/>
            <a:r>
              <a:rPr lang="es-CR" dirty="0"/>
              <a:t>Probabilidad subjetiva</a:t>
            </a:r>
          </a:p>
        </p:txBody>
      </p:sp>
      <p:pic>
        <p:nvPicPr>
          <p:cNvPr id="3074" name="Picture 2" descr="http://files.myopera.com/pbuydid/blog/ra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16" y="1285860"/>
            <a:ext cx="1928826" cy="2630218"/>
          </a:xfrm>
          <a:prstGeom prst="rect">
            <a:avLst/>
          </a:prstGeom>
          <a:noFill/>
        </p:spPr>
      </p:pic>
    </p:spTree>
  </p:cSld>
  <p:clrMapOvr>
    <a:masterClrMapping/>
  </p:clrMapOvr>
  <p:transition>
    <p:diamond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71406" y="1071570"/>
            <a:ext cx="6516818" cy="5786454"/>
          </a:xfrm>
        </p:spPr>
        <p:txBody>
          <a:bodyPr>
            <a:normAutofit/>
          </a:bodyPr>
          <a:lstStyle/>
          <a:p>
            <a:pPr algn="just"/>
            <a:r>
              <a:rPr lang="es-CR" sz="2400" dirty="0"/>
              <a:t>¿Es fácil de entender el enfoque de probabilidad subjetiva?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1000108"/>
          </a:xfrm>
        </p:spPr>
        <p:txBody>
          <a:bodyPr/>
          <a:lstStyle/>
          <a:p>
            <a:pPr algn="ctr"/>
            <a:r>
              <a:rPr lang="es-CR" dirty="0"/>
              <a:t>Probabilidad subjetiva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0848"/>
            <a:ext cx="8424936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263369"/>
      </p:ext>
    </p:extLst>
  </p:cSld>
  <p:clrMapOvr>
    <a:masterClrMapping/>
  </p:clrMapOvr>
  <p:transition>
    <p:diamond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116632"/>
            <a:ext cx="7772400" cy="1066130"/>
          </a:xfrm>
        </p:spPr>
        <p:txBody>
          <a:bodyPr/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32352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1</a:t>
            </a:r>
          </a:p>
        </p:txBody>
      </p:sp>
      <p:sp>
        <p:nvSpPr>
          <p:cNvPr id="5" name="4 Elipse"/>
          <p:cNvSpPr/>
          <p:nvPr/>
        </p:nvSpPr>
        <p:spPr>
          <a:xfrm>
            <a:off x="323528" y="3432836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2</a:t>
            </a:r>
          </a:p>
        </p:txBody>
      </p:sp>
      <p:sp>
        <p:nvSpPr>
          <p:cNvPr id="6" name="5 Elipse"/>
          <p:cNvSpPr/>
          <p:nvPr/>
        </p:nvSpPr>
        <p:spPr>
          <a:xfrm>
            <a:off x="323528" y="5301208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3</a:t>
            </a:r>
          </a:p>
        </p:txBody>
      </p:sp>
      <p:sp>
        <p:nvSpPr>
          <p:cNvPr id="7" name="6 Elipse"/>
          <p:cNvSpPr/>
          <p:nvPr/>
        </p:nvSpPr>
        <p:spPr>
          <a:xfrm>
            <a:off x="464400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4</a:t>
            </a:r>
          </a:p>
        </p:txBody>
      </p:sp>
      <p:sp>
        <p:nvSpPr>
          <p:cNvPr id="8" name="7 Elipse"/>
          <p:cNvSpPr/>
          <p:nvPr/>
        </p:nvSpPr>
        <p:spPr>
          <a:xfrm>
            <a:off x="4644008" y="3432836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5</a:t>
            </a:r>
          </a:p>
        </p:txBody>
      </p:sp>
      <p:sp>
        <p:nvSpPr>
          <p:cNvPr id="12" name="11 Rectángulo redondeado"/>
          <p:cNvSpPr/>
          <p:nvPr/>
        </p:nvSpPr>
        <p:spPr>
          <a:xfrm>
            <a:off x="1817084" y="3425164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clásica o a priori</a:t>
            </a:r>
          </a:p>
        </p:txBody>
      </p:sp>
      <p:sp>
        <p:nvSpPr>
          <p:cNvPr id="13" name="12 Rectángulo redondeado"/>
          <p:cNvSpPr/>
          <p:nvPr/>
        </p:nvSpPr>
        <p:spPr>
          <a:xfrm>
            <a:off x="1817084" y="537321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frecuencia relativa</a:t>
            </a:r>
          </a:p>
        </p:txBody>
      </p:sp>
      <p:sp>
        <p:nvSpPr>
          <p:cNvPr id="14" name="13 Rectángulo redondeado"/>
          <p:cNvSpPr/>
          <p:nvPr/>
        </p:nvSpPr>
        <p:spPr>
          <a:xfrm>
            <a:off x="6372200" y="163263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clásica o a priori</a:t>
            </a:r>
          </a:p>
        </p:txBody>
      </p:sp>
      <p:sp>
        <p:nvSpPr>
          <p:cNvPr id="16" name="15 Rectángulo redondeado"/>
          <p:cNvSpPr/>
          <p:nvPr/>
        </p:nvSpPr>
        <p:spPr>
          <a:xfrm>
            <a:off x="6372200" y="3501008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Distribución de probabilidad discreta</a:t>
            </a:r>
          </a:p>
        </p:txBody>
      </p:sp>
      <p:sp>
        <p:nvSpPr>
          <p:cNvPr id="17" name="16 Rectángulo redondeado"/>
          <p:cNvSpPr/>
          <p:nvPr/>
        </p:nvSpPr>
        <p:spPr>
          <a:xfrm>
            <a:off x="1817084" y="1556792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La esencia de la probabilidad y conceptos </a:t>
            </a:r>
          </a:p>
        </p:txBody>
      </p:sp>
    </p:spTree>
    <p:extLst>
      <p:ext uri="{BB962C8B-B14F-4D97-AF65-F5344CB8AC3E}">
        <p14:creationId xmlns:p14="http://schemas.microsoft.com/office/powerpoint/2010/main" val="377951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5192" y="188640"/>
            <a:ext cx="8363272" cy="720080"/>
          </a:xfrm>
        </p:spPr>
        <p:txBody>
          <a:bodyPr>
            <a:normAutofit fontScale="90000"/>
          </a:bodyPr>
          <a:lstStyle/>
          <a:p>
            <a:pPr algn="ctr"/>
            <a:r>
              <a:rPr lang="es-CR" dirty="0"/>
              <a:t>Datos discretos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51520" y="1412776"/>
            <a:ext cx="5688632" cy="5112568"/>
          </a:xfrm>
        </p:spPr>
        <p:txBody>
          <a:bodyPr/>
          <a:lstStyle/>
          <a:p>
            <a:pPr algn="just"/>
            <a:r>
              <a:rPr lang="es-CR" dirty="0"/>
              <a:t>¿Qué son datos discretos?</a:t>
            </a:r>
          </a:p>
          <a:p>
            <a:pPr algn="just"/>
            <a:endParaRPr lang="es-CR" dirty="0"/>
          </a:p>
          <a:p>
            <a:pPr algn="just"/>
            <a:endParaRPr lang="es-CR" dirty="0"/>
          </a:p>
          <a:p>
            <a:pPr algn="just"/>
            <a:r>
              <a:rPr lang="es-CR" dirty="0"/>
              <a:t>Datos de que son números reales enteros, que van desde 0 hasta +∞</a:t>
            </a:r>
          </a:p>
          <a:p>
            <a:pPr algn="just"/>
            <a:endParaRPr lang="es-CR" dirty="0"/>
          </a:p>
          <a:p>
            <a:pPr algn="just"/>
            <a:r>
              <a:rPr lang="es-CR" dirty="0"/>
              <a:t>0, 1, 2,3,…., n</a:t>
            </a:r>
          </a:p>
          <a:p>
            <a:pPr algn="just"/>
            <a:endParaRPr lang="es-CR" dirty="0"/>
          </a:p>
          <a:p>
            <a:pPr algn="just"/>
            <a:r>
              <a:rPr lang="es-CR" dirty="0"/>
              <a:t>Ejemplo: número de hijos, cantidad de nacimientos, número de accidentes en la carretera, etc.</a:t>
            </a:r>
          </a:p>
        </p:txBody>
      </p:sp>
      <p:pic>
        <p:nvPicPr>
          <p:cNvPr id="7170" name="Picture 2" descr="https://www.mathsisfun.com/data/images/data-typ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52736"/>
            <a:ext cx="33337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vosesoftware.com/ModelRiskHelp/images/15/image50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149080"/>
            <a:ext cx="25717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11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95536" y="1412776"/>
            <a:ext cx="5688632" cy="5112568"/>
          </a:xfrm>
        </p:spPr>
        <p:txBody>
          <a:bodyPr>
            <a:normAutofit lnSpcReduction="10000"/>
          </a:bodyPr>
          <a:lstStyle/>
          <a:p>
            <a:pPr algn="just"/>
            <a:r>
              <a:rPr lang="es-CR" dirty="0"/>
              <a:t>Las funciones discretas son distribuciones que asignan una probabilidad a un fenómeno de esta clase.</a:t>
            </a:r>
          </a:p>
          <a:p>
            <a:pPr algn="just"/>
            <a:endParaRPr lang="es-CR" dirty="0"/>
          </a:p>
          <a:p>
            <a:pPr algn="just"/>
            <a:r>
              <a:rPr lang="es-CR" dirty="0"/>
              <a:t>En este tipo de funciones de distribución, para obtener la probabilidad, se utilizan sumatorias:</a:t>
            </a:r>
          </a:p>
          <a:p>
            <a:pPr algn="just"/>
            <a:endParaRPr lang="es-CR" dirty="0"/>
          </a:p>
          <a:p>
            <a:pPr algn="just"/>
            <a:endParaRPr lang="es-CR" dirty="0"/>
          </a:p>
          <a:p>
            <a:pPr algn="just"/>
            <a:r>
              <a:rPr lang="es-CR" dirty="0"/>
              <a:t>Las funciones discretas más conocidas son: </a:t>
            </a:r>
            <a:r>
              <a:rPr lang="es-CR" dirty="0" err="1"/>
              <a:t>poisson</a:t>
            </a:r>
            <a:r>
              <a:rPr lang="es-CR" dirty="0"/>
              <a:t>, </a:t>
            </a:r>
            <a:r>
              <a:rPr lang="es-CR" dirty="0" err="1"/>
              <a:t>bernouilli</a:t>
            </a:r>
            <a:r>
              <a:rPr lang="es-CR" dirty="0"/>
              <a:t>, binomial, binomial negativa, geométrica, la </a:t>
            </a:r>
            <a:r>
              <a:rPr lang="es-CR" dirty="0" err="1"/>
              <a:t>hypergeométrica</a:t>
            </a:r>
            <a:r>
              <a:rPr lang="es-CR" dirty="0"/>
              <a:t>, etc.  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85192" y="116632"/>
            <a:ext cx="8363272" cy="1008112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Función de probabilidad discretas</a:t>
            </a:r>
          </a:p>
        </p:txBody>
      </p:sp>
      <p:pic>
        <p:nvPicPr>
          <p:cNvPr id="8194" name="Picture 2" descr="https://upload.wikimedia.org/wikipedia/commons/thumb/7/77/Dis_Uniform_distribution_CDF.svg/2000px-Dis_Uniform_distribution_CDF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" r="4087" b="6080"/>
          <a:stretch/>
        </p:blipFill>
        <p:spPr bwMode="auto">
          <a:xfrm>
            <a:off x="6295676" y="1124744"/>
            <a:ext cx="2520280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upload.wikimedia.org/wikipedia/commons/thumb/6/60/Scaled_chi_squared.svg/250px-Scaled_chi_square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191" y="42210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3.bp.blogspot.com/-xPQ3SoArbPw/T7L2ehtl7_I/AAAAAAAAAAM/ntyY5yg4dJQ/s1600/sumatori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4" t="29215" r="36247" b="28269"/>
          <a:stretch/>
        </p:blipFill>
        <p:spPr bwMode="auto">
          <a:xfrm>
            <a:off x="3206825" y="4005064"/>
            <a:ext cx="785668" cy="77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177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85192" y="188640"/>
            <a:ext cx="8363272" cy="1008112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Función de probabilidad discretas</a:t>
            </a:r>
          </a:p>
        </p:txBody>
      </p:sp>
      <p:pic>
        <p:nvPicPr>
          <p:cNvPr id="1026" name="Picture 2" descr="http://www.jamesgottlieb.com/wp-content/uploads/2011/09/Screen-Shot-2011-09-29-at-2.07.34-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36" y="1628800"/>
            <a:ext cx="3533775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stat.yale.edu/Courses/1997-98/101/binpdf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420888"/>
            <a:ext cx="3024336" cy="291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doc.openturns.org/openturns-1.1/openturns-doc-june-2013/html/ReferenceGuide/pdf_Geometr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05063"/>
            <a:ext cx="3744416" cy="262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150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188640"/>
            <a:ext cx="7772400" cy="864096"/>
          </a:xfrm>
        </p:spPr>
        <p:txBody>
          <a:bodyPr/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32352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1</a:t>
            </a:r>
          </a:p>
        </p:txBody>
      </p:sp>
      <p:sp>
        <p:nvSpPr>
          <p:cNvPr id="5" name="4 Elipse"/>
          <p:cNvSpPr/>
          <p:nvPr/>
        </p:nvSpPr>
        <p:spPr>
          <a:xfrm>
            <a:off x="323528" y="3432836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2</a:t>
            </a:r>
          </a:p>
        </p:txBody>
      </p:sp>
      <p:sp>
        <p:nvSpPr>
          <p:cNvPr id="6" name="5 Elipse"/>
          <p:cNvSpPr/>
          <p:nvPr/>
        </p:nvSpPr>
        <p:spPr>
          <a:xfrm>
            <a:off x="323528" y="5301208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3</a:t>
            </a:r>
          </a:p>
        </p:txBody>
      </p:sp>
      <p:sp>
        <p:nvSpPr>
          <p:cNvPr id="7" name="6 Elipse"/>
          <p:cNvSpPr/>
          <p:nvPr/>
        </p:nvSpPr>
        <p:spPr>
          <a:xfrm>
            <a:off x="464400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4</a:t>
            </a:r>
          </a:p>
        </p:txBody>
      </p:sp>
      <p:sp>
        <p:nvSpPr>
          <p:cNvPr id="8" name="7 Elipse"/>
          <p:cNvSpPr/>
          <p:nvPr/>
        </p:nvSpPr>
        <p:spPr>
          <a:xfrm>
            <a:off x="4644008" y="3432836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5</a:t>
            </a:r>
          </a:p>
        </p:txBody>
      </p:sp>
      <p:sp>
        <p:nvSpPr>
          <p:cNvPr id="9" name="8 Elipse"/>
          <p:cNvSpPr/>
          <p:nvPr/>
        </p:nvSpPr>
        <p:spPr>
          <a:xfrm>
            <a:off x="4644008" y="5301208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6</a:t>
            </a:r>
          </a:p>
        </p:txBody>
      </p:sp>
      <p:sp>
        <p:nvSpPr>
          <p:cNvPr id="12" name="11 Rectángulo redondeado"/>
          <p:cNvSpPr/>
          <p:nvPr/>
        </p:nvSpPr>
        <p:spPr>
          <a:xfrm>
            <a:off x="1817084" y="3425164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clásica o a priori</a:t>
            </a:r>
          </a:p>
        </p:txBody>
      </p:sp>
      <p:sp>
        <p:nvSpPr>
          <p:cNvPr id="13" name="12 Rectángulo redondeado"/>
          <p:cNvSpPr/>
          <p:nvPr/>
        </p:nvSpPr>
        <p:spPr>
          <a:xfrm>
            <a:off x="1817084" y="537321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frecuencia relativa</a:t>
            </a:r>
          </a:p>
        </p:txBody>
      </p:sp>
      <p:sp>
        <p:nvSpPr>
          <p:cNvPr id="14" name="13 Rectángulo redondeado"/>
          <p:cNvSpPr/>
          <p:nvPr/>
        </p:nvSpPr>
        <p:spPr>
          <a:xfrm>
            <a:off x="6372200" y="163263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clásica o a priori</a:t>
            </a:r>
          </a:p>
        </p:txBody>
      </p:sp>
      <p:sp>
        <p:nvSpPr>
          <p:cNvPr id="16" name="15 Rectángulo redondeado"/>
          <p:cNvSpPr/>
          <p:nvPr/>
        </p:nvSpPr>
        <p:spPr>
          <a:xfrm>
            <a:off x="6372200" y="3501008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Distribución de probabilidad discreta</a:t>
            </a:r>
          </a:p>
        </p:txBody>
      </p:sp>
      <p:sp>
        <p:nvSpPr>
          <p:cNvPr id="17" name="16 Rectángulo redondeado"/>
          <p:cNvSpPr/>
          <p:nvPr/>
        </p:nvSpPr>
        <p:spPr>
          <a:xfrm>
            <a:off x="1817084" y="1556792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La esencia de la probabilidad y conceptos </a:t>
            </a:r>
          </a:p>
        </p:txBody>
      </p:sp>
      <p:sp>
        <p:nvSpPr>
          <p:cNvPr id="18" name="17 Rectángulo redondeado"/>
          <p:cNvSpPr/>
          <p:nvPr/>
        </p:nvSpPr>
        <p:spPr>
          <a:xfrm>
            <a:off x="6372200" y="537321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Distribución de probabilidad continua</a:t>
            </a:r>
          </a:p>
        </p:txBody>
      </p:sp>
    </p:spTree>
    <p:extLst>
      <p:ext uri="{BB962C8B-B14F-4D97-AF65-F5344CB8AC3E}">
        <p14:creationId xmlns:p14="http://schemas.microsoft.com/office/powerpoint/2010/main" val="236606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85192" y="116632"/>
            <a:ext cx="8363272" cy="1008112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Datos continuos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quarter" idx="1"/>
          </p:nvPr>
        </p:nvSpPr>
        <p:spPr>
          <a:xfrm>
            <a:off x="179512" y="1484784"/>
            <a:ext cx="6264696" cy="5112568"/>
          </a:xfrm>
        </p:spPr>
        <p:txBody>
          <a:bodyPr/>
          <a:lstStyle/>
          <a:p>
            <a:pPr algn="just"/>
            <a:r>
              <a:rPr lang="es-CR" dirty="0"/>
              <a:t>¿Qué son datos continuos?</a:t>
            </a:r>
          </a:p>
          <a:p>
            <a:pPr algn="just"/>
            <a:endParaRPr lang="es-CR" dirty="0"/>
          </a:p>
          <a:p>
            <a:pPr algn="just"/>
            <a:endParaRPr lang="es-CR" dirty="0"/>
          </a:p>
          <a:p>
            <a:pPr algn="just"/>
            <a:r>
              <a:rPr lang="es-CR" dirty="0"/>
              <a:t>Datos de que son números reales, que van desde </a:t>
            </a:r>
          </a:p>
          <a:p>
            <a:pPr marL="0" indent="0" algn="just">
              <a:buNone/>
            </a:pPr>
            <a:r>
              <a:rPr lang="es-CR" dirty="0"/>
              <a:t>   -∞ hasta +∞.</a:t>
            </a:r>
          </a:p>
          <a:p>
            <a:pPr algn="just"/>
            <a:endParaRPr lang="es-CR" dirty="0"/>
          </a:p>
          <a:p>
            <a:pPr algn="just"/>
            <a:r>
              <a:rPr lang="es-CR" dirty="0"/>
              <a:t>-∞, -344.3, -243.9, 0, 5342.8, 34234.6, +∞</a:t>
            </a:r>
          </a:p>
          <a:p>
            <a:pPr algn="just"/>
            <a:endParaRPr lang="es-CR" dirty="0"/>
          </a:p>
          <a:p>
            <a:pPr algn="just"/>
            <a:r>
              <a:rPr lang="es-CR" dirty="0"/>
              <a:t>Ejemplo: salario, cantidad de glóbulos rojos, presión sanguínea, volumen del agua, etc.</a:t>
            </a:r>
          </a:p>
        </p:txBody>
      </p:sp>
      <p:pic>
        <p:nvPicPr>
          <p:cNvPr id="9218" name="Picture 2" descr="http://i.stack.imgur.com/UTmO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124744"/>
            <a:ext cx="33909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i.ytimg.com/vi/WX0hnuniLpI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209" y="3967831"/>
            <a:ext cx="2094756" cy="241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475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85192" y="116632"/>
            <a:ext cx="8363272" cy="1008112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Función de probabilidad continua</a:t>
            </a:r>
          </a:p>
        </p:txBody>
      </p:sp>
      <p:sp>
        <p:nvSpPr>
          <p:cNvPr id="5" name="2 Marcador de contenido"/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5400600" cy="5400600"/>
          </a:xfrm>
        </p:spPr>
        <p:txBody>
          <a:bodyPr>
            <a:normAutofit/>
          </a:bodyPr>
          <a:lstStyle/>
          <a:p>
            <a:pPr algn="just"/>
            <a:r>
              <a:rPr lang="es-CR" dirty="0"/>
              <a:t>Las funciones continuas son distribuciones que asignan una probabilidad a un fenómeno de esta clase.</a:t>
            </a:r>
          </a:p>
          <a:p>
            <a:pPr algn="just"/>
            <a:endParaRPr lang="es-CR" dirty="0"/>
          </a:p>
          <a:p>
            <a:pPr algn="just"/>
            <a:r>
              <a:rPr lang="es-CR" dirty="0"/>
              <a:t>En este tipo de funciones de distribución, para obtener la probabilidad, se utilizan integrales:</a:t>
            </a:r>
          </a:p>
          <a:p>
            <a:pPr marL="0" indent="0" algn="just">
              <a:buNone/>
            </a:pPr>
            <a:endParaRPr lang="es-CR" dirty="0"/>
          </a:p>
          <a:p>
            <a:pPr marL="0" indent="0" algn="just">
              <a:buNone/>
            </a:pPr>
            <a:endParaRPr lang="es-CR" dirty="0"/>
          </a:p>
          <a:p>
            <a:pPr algn="just"/>
            <a:r>
              <a:rPr lang="es-CR" dirty="0"/>
              <a:t>Las funciones continuas más conocidas son: Normal, Exponencial, </a:t>
            </a:r>
            <a:r>
              <a:rPr lang="es-CR" dirty="0" err="1"/>
              <a:t>Weibull</a:t>
            </a:r>
            <a:r>
              <a:rPr lang="es-CR" dirty="0"/>
              <a:t>, Gamma, Beta, etc. .  </a:t>
            </a:r>
          </a:p>
        </p:txBody>
      </p:sp>
      <p:pic>
        <p:nvPicPr>
          <p:cNvPr id="10242" name="Picture 2" descr="https://d3an755jegtaaw.cloudfront.net/files/2013/08/mathfunc3d_93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736" y="1484784"/>
            <a:ext cx="273630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image.freepik.com/free-icon/continuous-data-graphic-wave-chart_318-5510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0"/>
          <a:stretch/>
        </p:blipFill>
        <p:spPr bwMode="auto">
          <a:xfrm>
            <a:off x="6236096" y="4365104"/>
            <a:ext cx="2520280" cy="218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superluminal.is/wp-content/uploads/2013/10/integr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172" y="4077072"/>
            <a:ext cx="583408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knoji.com/images/user/cropped%20integral%20function(1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089470"/>
            <a:ext cx="1662957" cy="98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Flecha derecha"/>
          <p:cNvSpPr/>
          <p:nvPr/>
        </p:nvSpPr>
        <p:spPr>
          <a:xfrm>
            <a:off x="2800364" y="4488789"/>
            <a:ext cx="648072" cy="28496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179654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980744"/>
          </a:xfrm>
        </p:spPr>
        <p:txBody>
          <a:bodyPr/>
          <a:lstStyle/>
          <a:p>
            <a:pPr algn="ctr"/>
            <a:r>
              <a:rPr lang="es-CR" dirty="0"/>
              <a:t>Introducción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57158" y="1142984"/>
            <a:ext cx="5078938" cy="5214974"/>
          </a:xfrm>
        </p:spPr>
        <p:txBody>
          <a:bodyPr>
            <a:normAutofit/>
          </a:bodyPr>
          <a:lstStyle/>
          <a:p>
            <a:pPr algn="just"/>
            <a:r>
              <a:rPr lang="es-CR" sz="2400" dirty="0"/>
              <a:t>La inferencia estadística se basa en los fundamentos de la teoría de la probabilidad , rama de la matemática que se ocupa de los fenómenos que se producen al azar, o fenómenos aleatorios.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Del puno anterior la gran importancia de tener los conceptos básicos de lo que a la probabilidad se refiere.</a:t>
            </a:r>
          </a:p>
        </p:txBody>
      </p:sp>
      <p:pic>
        <p:nvPicPr>
          <p:cNvPr id="40962" name="Picture 2" descr="http://predictive.files.wordpress.com/2008/05/quick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6446" y="1214422"/>
            <a:ext cx="3143272" cy="2571768"/>
          </a:xfrm>
          <a:prstGeom prst="rect">
            <a:avLst/>
          </a:prstGeom>
          <a:noFill/>
        </p:spPr>
      </p:pic>
      <p:pic>
        <p:nvPicPr>
          <p:cNvPr id="40964" name="Picture 4" descr="http://dawkinswatch.files.wordpress.com/2009/02/probabil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6446" y="3929066"/>
            <a:ext cx="2928958" cy="2693295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85192" y="44624"/>
            <a:ext cx="8363272" cy="864096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Función de probabilidad continua</a:t>
            </a:r>
          </a:p>
        </p:txBody>
      </p:sp>
      <p:pic>
        <p:nvPicPr>
          <p:cNvPr id="2050" name="Picture 2" descr="http://www.doctordisruption.com/wp-content/uploads/2014/02/725px-The_Normal_Distribution.svg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80728"/>
            <a:ext cx="5040560" cy="303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itl.nist.gov/div898/handbook/eda/section3/gif/expsurv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65104"/>
            <a:ext cx="331236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cdn2.content.compendiumblog.com/uploads/user/458939f4-fe08-4dbc-b271-efca0f5a2682/d2c0571a-acbd-48c7-84f4-222276c293fe/Image/e88c437586028a7d000e15607fe349a3/weibull_distribution_3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13" y="4182795"/>
            <a:ext cx="3697382" cy="24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0580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38B6F786-AC0D-42F4-831D-2ED1554D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116632"/>
            <a:ext cx="7772400" cy="1066130"/>
          </a:xfrm>
        </p:spPr>
        <p:txBody>
          <a:bodyPr/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5" name="3 Elipse">
            <a:extLst>
              <a:ext uri="{FF2B5EF4-FFF2-40B4-BE49-F238E27FC236}">
                <a16:creationId xmlns:a16="http://schemas.microsoft.com/office/drawing/2014/main" id="{708C48EF-AFC9-46C5-AA40-B8E3002D397A}"/>
              </a:ext>
            </a:extLst>
          </p:cNvPr>
          <p:cNvSpPr/>
          <p:nvPr/>
        </p:nvSpPr>
        <p:spPr>
          <a:xfrm>
            <a:off x="32352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7</a:t>
            </a:r>
          </a:p>
        </p:txBody>
      </p:sp>
      <p:sp>
        <p:nvSpPr>
          <p:cNvPr id="7" name="11 Rectángulo redondeado">
            <a:extLst>
              <a:ext uri="{FF2B5EF4-FFF2-40B4-BE49-F238E27FC236}">
                <a16:creationId xmlns:a16="http://schemas.microsoft.com/office/drawing/2014/main" id="{8FBE5538-61C1-4165-935A-4FABE9872D3F}"/>
              </a:ext>
            </a:extLst>
          </p:cNvPr>
          <p:cNvSpPr/>
          <p:nvPr/>
        </p:nvSpPr>
        <p:spPr>
          <a:xfrm>
            <a:off x="1835696" y="159279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Funciones de probabilidad continuas</a:t>
            </a:r>
          </a:p>
        </p:txBody>
      </p:sp>
    </p:spTree>
    <p:extLst>
      <p:ext uri="{BB962C8B-B14F-4D97-AF65-F5344CB8AC3E}">
        <p14:creationId xmlns:p14="http://schemas.microsoft.com/office/powerpoint/2010/main" val="4259162789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4016" y="188640"/>
            <a:ext cx="8964488" cy="864096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Funciones de probabilidades continuas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5496" y="1196752"/>
            <a:ext cx="6480720" cy="5661248"/>
          </a:xfrm>
        </p:spPr>
        <p:txBody>
          <a:bodyPr>
            <a:normAutofit lnSpcReduction="10000"/>
          </a:bodyPr>
          <a:lstStyle/>
          <a:p>
            <a:pPr algn="just"/>
            <a:r>
              <a:rPr lang="es-CR" sz="2400" dirty="0"/>
              <a:t>Se presentan las principales funciones de probabilidades que se utilizarán  en el estudio de la Bioestadística inicial.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No se presentan funciones discretas... Abarcamos solo problemáticas con datos resultados en escala de razón.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Las funciones continuas más utilizadas son: normal, t de </a:t>
            </a:r>
            <a:r>
              <a:rPr lang="es-CR" sz="2400" dirty="0" err="1"/>
              <a:t>Student</a:t>
            </a:r>
            <a:r>
              <a:rPr lang="es-CR" sz="2400" dirty="0"/>
              <a:t>, F de </a:t>
            </a:r>
            <a:r>
              <a:rPr lang="es-CR" sz="2400" dirty="0" err="1"/>
              <a:t>Snedecor</a:t>
            </a:r>
            <a:r>
              <a:rPr lang="es-CR" sz="2400" dirty="0"/>
              <a:t> y Chi Cuadrada.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Una enlace para conocer más sobre las funciones continuas y discretas: </a:t>
            </a:r>
            <a:r>
              <a:rPr lang="es-CR" sz="2400" dirty="0">
                <a:hlinkClick r:id="rId2"/>
              </a:rPr>
              <a:t>https://www.sergas.es/Saude-publica/Documents/1899/Ayuda_Epidat_4_Distribuciones_de_probabilidad_Octubre2014.pdf</a:t>
            </a:r>
            <a:r>
              <a:rPr lang="es-CR" sz="2400" dirty="0"/>
              <a:t> 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412776"/>
            <a:ext cx="2306702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729019"/>
      </p:ext>
    </p:extLst>
  </p:cSld>
  <p:clrMapOvr>
    <a:masterClrMapping/>
  </p:clrMapOvr>
  <p:transition spd="slow">
    <p:randomBar dir="vert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55576" y="188640"/>
            <a:ext cx="7772400" cy="922114"/>
          </a:xfrm>
        </p:spPr>
        <p:txBody>
          <a:bodyPr/>
          <a:lstStyle/>
          <a:p>
            <a:pPr algn="ctr"/>
            <a:r>
              <a:rPr lang="es-CR" dirty="0"/>
              <a:t>Cura normal y normal estándar</a:t>
            </a:r>
          </a:p>
        </p:txBody>
      </p:sp>
      <p:pic>
        <p:nvPicPr>
          <p:cNvPr id="1026" name="Picture 2" descr="http://intmstat.com/counting-probability/HTML/probdist4_normal_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82" y="1556792"/>
            <a:ext cx="8504597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942787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3 Imagen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3329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454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552" y="260648"/>
            <a:ext cx="7772400" cy="796950"/>
          </a:xfrm>
        </p:spPr>
        <p:txBody>
          <a:bodyPr/>
          <a:lstStyle/>
          <a:p>
            <a:pPr algn="ctr"/>
            <a:r>
              <a:rPr lang="es-CR" dirty="0"/>
              <a:t>La función t de </a:t>
            </a:r>
            <a:r>
              <a:rPr lang="es-CR" dirty="0" err="1"/>
              <a:t>Student</a:t>
            </a:r>
            <a:endParaRPr lang="es-CR" dirty="0"/>
          </a:p>
        </p:txBody>
      </p:sp>
      <p:pic>
        <p:nvPicPr>
          <p:cNvPr id="1026" name="Picture 2" descr="https://upload.wikimedia.org/wikipedia/commons/thumb/4/41/Student_t_pdf.svg/325px-Student_t_pdf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" t="3876" r="2908" b="1538"/>
          <a:stretch/>
        </p:blipFill>
        <p:spPr bwMode="auto">
          <a:xfrm>
            <a:off x="755576" y="1123318"/>
            <a:ext cx="6912768" cy="547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922114"/>
          </a:xfrm>
        </p:spPr>
        <p:txBody>
          <a:bodyPr/>
          <a:lstStyle/>
          <a:p>
            <a:pPr algn="ctr"/>
            <a:r>
              <a:rPr lang="es-CR" dirty="0"/>
              <a:t>t  de </a:t>
            </a:r>
            <a:r>
              <a:rPr lang="es-CR" dirty="0" err="1"/>
              <a:t>Student</a:t>
            </a:r>
            <a:r>
              <a:rPr lang="es-CR" dirty="0"/>
              <a:t> contra Normal</a:t>
            </a:r>
          </a:p>
        </p:txBody>
      </p:sp>
      <p:pic>
        <p:nvPicPr>
          <p:cNvPr id="2050" name="Picture 2" descr="http://www.cienciasinseso.com/wp-content/uploads/2013/12/normal_student2-1024x59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8" t="15562" r="7191" b="19039"/>
          <a:stretch/>
        </p:blipFill>
        <p:spPr bwMode="auto">
          <a:xfrm>
            <a:off x="683568" y="1844824"/>
            <a:ext cx="8033904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00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174232"/>
            <a:ext cx="7772400" cy="878504"/>
          </a:xfrm>
        </p:spPr>
        <p:txBody>
          <a:bodyPr/>
          <a:lstStyle/>
          <a:p>
            <a:pPr algn="ctr"/>
            <a:r>
              <a:rPr lang="es-CR" dirty="0"/>
              <a:t>La curva t de </a:t>
            </a:r>
            <a:r>
              <a:rPr lang="es-CR" dirty="0" err="1"/>
              <a:t>Student</a:t>
            </a:r>
            <a:endParaRPr lang="es-CR" dirty="0"/>
          </a:p>
        </p:txBody>
      </p:sp>
      <p:pic>
        <p:nvPicPr>
          <p:cNvPr id="3074" name="Picture 2" descr="Tabla t stud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556792"/>
            <a:ext cx="5328592" cy="495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36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098" name="Picture 2" descr="Tabla t stude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4" t="22597" r="8185" b="5692"/>
          <a:stretch/>
        </p:blipFill>
        <p:spPr bwMode="auto">
          <a:xfrm>
            <a:off x="251520" y="116632"/>
            <a:ext cx="8640960" cy="653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17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116632"/>
            <a:ext cx="7772400" cy="1066130"/>
          </a:xfrm>
        </p:spPr>
        <p:txBody>
          <a:bodyPr/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32352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1</a:t>
            </a:r>
          </a:p>
        </p:txBody>
      </p:sp>
      <p:sp>
        <p:nvSpPr>
          <p:cNvPr id="5" name="4 Elipse"/>
          <p:cNvSpPr/>
          <p:nvPr/>
        </p:nvSpPr>
        <p:spPr>
          <a:xfrm>
            <a:off x="323528" y="3432836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2</a:t>
            </a:r>
          </a:p>
        </p:txBody>
      </p:sp>
      <p:sp>
        <p:nvSpPr>
          <p:cNvPr id="6" name="5 Elipse"/>
          <p:cNvSpPr/>
          <p:nvPr/>
        </p:nvSpPr>
        <p:spPr>
          <a:xfrm>
            <a:off x="323528" y="5301208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3</a:t>
            </a:r>
          </a:p>
        </p:txBody>
      </p:sp>
      <p:sp>
        <p:nvSpPr>
          <p:cNvPr id="7" name="6 Elipse"/>
          <p:cNvSpPr/>
          <p:nvPr/>
        </p:nvSpPr>
        <p:spPr>
          <a:xfrm>
            <a:off x="464400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4</a:t>
            </a:r>
          </a:p>
        </p:txBody>
      </p:sp>
      <p:sp>
        <p:nvSpPr>
          <p:cNvPr id="8" name="7 Elipse"/>
          <p:cNvSpPr/>
          <p:nvPr/>
        </p:nvSpPr>
        <p:spPr>
          <a:xfrm>
            <a:off x="4644008" y="3432836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5</a:t>
            </a:r>
          </a:p>
        </p:txBody>
      </p:sp>
      <p:sp>
        <p:nvSpPr>
          <p:cNvPr id="9" name="8 Elipse"/>
          <p:cNvSpPr/>
          <p:nvPr/>
        </p:nvSpPr>
        <p:spPr>
          <a:xfrm>
            <a:off x="4644008" y="5301208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6</a:t>
            </a:r>
          </a:p>
        </p:txBody>
      </p:sp>
      <p:sp>
        <p:nvSpPr>
          <p:cNvPr id="12" name="11 Rectángulo redondeado"/>
          <p:cNvSpPr/>
          <p:nvPr/>
        </p:nvSpPr>
        <p:spPr>
          <a:xfrm>
            <a:off x="1817084" y="3425164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clásica o a priori</a:t>
            </a:r>
          </a:p>
        </p:txBody>
      </p:sp>
      <p:sp>
        <p:nvSpPr>
          <p:cNvPr id="13" name="12 Rectángulo redondeado"/>
          <p:cNvSpPr/>
          <p:nvPr/>
        </p:nvSpPr>
        <p:spPr>
          <a:xfrm>
            <a:off x="1817084" y="537321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frecuencia relativa</a:t>
            </a:r>
          </a:p>
        </p:txBody>
      </p:sp>
      <p:sp>
        <p:nvSpPr>
          <p:cNvPr id="14" name="13 Rectángulo redondeado"/>
          <p:cNvSpPr/>
          <p:nvPr/>
        </p:nvSpPr>
        <p:spPr>
          <a:xfrm>
            <a:off x="6372200" y="163263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Probabilidad clásica o a priori</a:t>
            </a:r>
          </a:p>
        </p:txBody>
      </p:sp>
      <p:sp>
        <p:nvSpPr>
          <p:cNvPr id="16" name="15 Rectángulo redondeado"/>
          <p:cNvSpPr/>
          <p:nvPr/>
        </p:nvSpPr>
        <p:spPr>
          <a:xfrm>
            <a:off x="6372200" y="3501008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Distribución de probabilidad discreta</a:t>
            </a:r>
          </a:p>
        </p:txBody>
      </p:sp>
      <p:sp>
        <p:nvSpPr>
          <p:cNvPr id="17" name="16 Rectángulo redondeado"/>
          <p:cNvSpPr/>
          <p:nvPr/>
        </p:nvSpPr>
        <p:spPr>
          <a:xfrm>
            <a:off x="1817084" y="1556792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La esencia de la probabilidad y conceptos </a:t>
            </a:r>
          </a:p>
        </p:txBody>
      </p:sp>
      <p:sp>
        <p:nvSpPr>
          <p:cNvPr id="18" name="17 Rectángulo redondeado"/>
          <p:cNvSpPr/>
          <p:nvPr/>
        </p:nvSpPr>
        <p:spPr>
          <a:xfrm>
            <a:off x="6372200" y="537321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Distribución de probabilidad continua</a:t>
            </a:r>
          </a:p>
        </p:txBody>
      </p:sp>
    </p:spTree>
    <p:extLst>
      <p:ext uri="{BB962C8B-B14F-4D97-AF65-F5344CB8AC3E}">
        <p14:creationId xmlns:p14="http://schemas.microsoft.com/office/powerpoint/2010/main" val="255770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850106"/>
          </a:xfrm>
        </p:spPr>
        <p:txBody>
          <a:bodyPr/>
          <a:lstStyle/>
          <a:p>
            <a:pPr algn="ctr"/>
            <a:r>
              <a:rPr lang="es-CR" dirty="0"/>
              <a:t>F de </a:t>
            </a:r>
            <a:r>
              <a:rPr lang="es-CR" dirty="0" err="1"/>
              <a:t>Snedecor</a:t>
            </a:r>
            <a:endParaRPr lang="es-CR" dirty="0"/>
          </a:p>
        </p:txBody>
      </p:sp>
      <p:pic>
        <p:nvPicPr>
          <p:cNvPr id="2050" name="Picture 2" descr="http://www.philender.com/courses/tables/fdis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46" y="1268760"/>
            <a:ext cx="8294418" cy="534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38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upload.wikimedia.org/wikipedia/commons/thumb/9/92/F_pdf.svg/2000px-F_pdf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r="3603"/>
          <a:stretch/>
        </p:blipFill>
        <p:spPr bwMode="auto">
          <a:xfrm>
            <a:off x="539552" y="1052736"/>
            <a:ext cx="7920880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899592" y="116632"/>
            <a:ext cx="7772400" cy="850106"/>
          </a:xfrm>
        </p:spPr>
        <p:txBody>
          <a:bodyPr/>
          <a:lstStyle/>
          <a:p>
            <a:pPr algn="ctr"/>
            <a:r>
              <a:rPr lang="es-CR" dirty="0"/>
              <a:t>F de </a:t>
            </a:r>
            <a:r>
              <a:rPr lang="es-CR" dirty="0" err="1"/>
              <a:t>Snedecor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755954538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098" name="Picture 2" descr="http://www.stat.ufl.edu/~mripol/3024/ftable_05_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8784976" cy="66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530304"/>
      </p:ext>
    </p:extLst>
  </p:cSld>
  <p:clrMapOvr>
    <a:masterClrMapping/>
  </p:clrMapOvr>
  <p:transition spd="slow">
    <p:randomBar dir="vert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72400" cy="778098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Chi-cuadrada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5122" name="Picture 2" descr="http://grants.hhp.coe.uh.edu/doconnor/PEP6305/chisqu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0768"/>
            <a:ext cx="793420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835855"/>
      </p:ext>
    </p:extLst>
  </p:cSld>
  <p:clrMapOvr>
    <a:masterClrMapping/>
  </p:clrMapOvr>
  <p:transition spd="slow">
    <p:randomBar dir="vert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image.mathcaptain.com/cms/images/88/chi-squar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10" y="1196752"/>
            <a:ext cx="8496944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72400" cy="778098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Chi-cuadrada</a:t>
            </a:r>
          </a:p>
        </p:txBody>
      </p:sp>
    </p:spTree>
    <p:extLst>
      <p:ext uri="{BB962C8B-B14F-4D97-AF65-F5344CB8AC3E}">
        <p14:creationId xmlns:p14="http://schemas.microsoft.com/office/powerpoint/2010/main" val="114905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7170" name="Picture 2" descr="https://faculty.elgin.edu/dkernler/statistics/ch09/images/chi-square-tabl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9579"/>
            <a:ext cx="7560840" cy="633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287310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38B6F786-AC0D-42F4-831D-2ED1554D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116632"/>
            <a:ext cx="7772400" cy="1066130"/>
          </a:xfrm>
        </p:spPr>
        <p:txBody>
          <a:bodyPr/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5" name="3 Elipse">
            <a:extLst>
              <a:ext uri="{FF2B5EF4-FFF2-40B4-BE49-F238E27FC236}">
                <a16:creationId xmlns:a16="http://schemas.microsoft.com/office/drawing/2014/main" id="{708C48EF-AFC9-46C5-AA40-B8E3002D397A}"/>
              </a:ext>
            </a:extLst>
          </p:cNvPr>
          <p:cNvSpPr/>
          <p:nvPr/>
        </p:nvSpPr>
        <p:spPr>
          <a:xfrm>
            <a:off x="32352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7</a:t>
            </a:r>
          </a:p>
        </p:txBody>
      </p:sp>
      <p:sp>
        <p:nvSpPr>
          <p:cNvPr id="6" name="4 Elipse">
            <a:extLst>
              <a:ext uri="{FF2B5EF4-FFF2-40B4-BE49-F238E27FC236}">
                <a16:creationId xmlns:a16="http://schemas.microsoft.com/office/drawing/2014/main" id="{87DAA563-A892-4DD0-B278-44DD0D189C22}"/>
              </a:ext>
            </a:extLst>
          </p:cNvPr>
          <p:cNvSpPr/>
          <p:nvPr/>
        </p:nvSpPr>
        <p:spPr>
          <a:xfrm>
            <a:off x="323528" y="3432836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8</a:t>
            </a:r>
          </a:p>
        </p:txBody>
      </p:sp>
      <p:sp>
        <p:nvSpPr>
          <p:cNvPr id="7" name="11 Rectángulo redondeado">
            <a:extLst>
              <a:ext uri="{FF2B5EF4-FFF2-40B4-BE49-F238E27FC236}">
                <a16:creationId xmlns:a16="http://schemas.microsoft.com/office/drawing/2014/main" id="{8FBE5538-61C1-4165-935A-4FABE9872D3F}"/>
              </a:ext>
            </a:extLst>
          </p:cNvPr>
          <p:cNvSpPr/>
          <p:nvPr/>
        </p:nvSpPr>
        <p:spPr>
          <a:xfrm>
            <a:off x="1835696" y="159279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Funciones de probabilidad</a:t>
            </a:r>
          </a:p>
        </p:txBody>
      </p:sp>
      <p:sp>
        <p:nvSpPr>
          <p:cNvPr id="8" name="16 Rectángulo redondeado">
            <a:extLst>
              <a:ext uri="{FF2B5EF4-FFF2-40B4-BE49-F238E27FC236}">
                <a16:creationId xmlns:a16="http://schemas.microsoft.com/office/drawing/2014/main" id="{847C1DC9-FC9F-4FB8-AAA1-69EDFFD80358}"/>
              </a:ext>
            </a:extLst>
          </p:cNvPr>
          <p:cNvSpPr/>
          <p:nvPr/>
        </p:nvSpPr>
        <p:spPr>
          <a:xfrm>
            <a:off x="1835696" y="3468840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Utilidades de las probabilidades en el Salud</a:t>
            </a:r>
          </a:p>
        </p:txBody>
      </p:sp>
    </p:spTree>
    <p:extLst>
      <p:ext uri="{BB962C8B-B14F-4D97-AF65-F5344CB8AC3E}">
        <p14:creationId xmlns:p14="http://schemas.microsoft.com/office/powerpoint/2010/main" val="2788160370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91176-43ED-448C-9335-49D379C10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24" y="44624"/>
            <a:ext cx="8568952" cy="829214"/>
          </a:xfrm>
        </p:spPr>
        <p:txBody>
          <a:bodyPr/>
          <a:lstStyle/>
          <a:p>
            <a:pPr algn="ctr"/>
            <a:r>
              <a:rPr lang="es-CR" dirty="0"/>
              <a:t>Utilidades de las probabilidades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D4FFB-121B-4FF5-8604-9872D45DC5C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7504" y="980728"/>
            <a:ext cx="6552728" cy="5760640"/>
          </a:xfrm>
        </p:spPr>
        <p:txBody>
          <a:bodyPr>
            <a:normAutofit lnSpcReduction="10000"/>
          </a:bodyPr>
          <a:lstStyle/>
          <a:p>
            <a:pPr algn="just"/>
            <a:r>
              <a:rPr lang="es-CR" sz="2400" dirty="0"/>
              <a:t>En el análisis de los datos, las probabilidades lo son todo. Mas adelante lo utilizaremos para:</a:t>
            </a:r>
          </a:p>
          <a:p>
            <a:pPr algn="just"/>
            <a:endParaRPr lang="es-CR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s-CR" sz="2400" dirty="0"/>
              <a:t>Reportar un resultado.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CR" sz="2400" dirty="0"/>
              <a:t>Saber las posibilidad de que un evento ocurra.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CR" sz="2400" dirty="0"/>
              <a:t>Probar la suposición o la hipótesis de un evento.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CR" sz="2400" dirty="0"/>
              <a:t>Medir la fuerza o la posibilidad de que algo vaya a suceder.</a:t>
            </a:r>
          </a:p>
          <a:p>
            <a:pPr marL="457200" indent="-457200" algn="just">
              <a:buFont typeface="+mj-lt"/>
              <a:buAutoNum type="arabicPeriod"/>
            </a:pPr>
            <a:endParaRPr lang="es-CR" sz="2400" dirty="0"/>
          </a:p>
          <a:p>
            <a:pPr algn="just"/>
            <a:r>
              <a:rPr lang="es-CR" sz="2400" dirty="0"/>
              <a:t>Las probabilidades  son el sustento de la inferencia estadística, dado que cualquier prueba se basa en las funciones de probabilidad.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La Estadística clásica tiene su fundamento en lo anterior.</a:t>
            </a:r>
          </a:p>
        </p:txBody>
      </p:sp>
      <p:pic>
        <p:nvPicPr>
          <p:cNvPr id="2050" name="Picture 2" descr="Image result for probabilit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696" y="1412776"/>
            <a:ext cx="2181800" cy="172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175" y="4149080"/>
            <a:ext cx="1822313" cy="199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656480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5F255-7208-4215-891C-0C998F57190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7504" y="980728"/>
            <a:ext cx="8856984" cy="1512168"/>
          </a:xfrm>
        </p:spPr>
        <p:txBody>
          <a:bodyPr/>
          <a:lstStyle/>
          <a:p>
            <a:pPr marL="0" indent="0" algn="just">
              <a:buNone/>
            </a:pPr>
            <a:r>
              <a:rPr lang="es-CR" sz="2400" u="sng" dirty="0"/>
              <a:t>Reportar un resultado</a:t>
            </a:r>
            <a:r>
              <a:rPr lang="es-CR" sz="2400" dirty="0"/>
              <a:t>: puedo obtener un resultado probabilístico y reportarlo como si fuera un porcentaje. Por ejemplo, el porcentaje de personas que padecen de dolor de espalda es del 87% (probabilidad de 0,87).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489D9E-C207-4727-9A08-2D5BCCC4A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24" y="116632"/>
            <a:ext cx="8568952" cy="829214"/>
          </a:xfrm>
        </p:spPr>
        <p:txBody>
          <a:bodyPr/>
          <a:lstStyle/>
          <a:p>
            <a:pPr algn="ctr"/>
            <a:r>
              <a:rPr lang="es-CR" dirty="0"/>
              <a:t>Utilidades de las probabilidades </a:t>
            </a:r>
            <a:endParaRPr lang="en-US" dirty="0"/>
          </a:p>
        </p:txBody>
      </p:sp>
      <p:pic>
        <p:nvPicPr>
          <p:cNvPr id="5" name="Picture 2" descr="Image result for dolor de espa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76872"/>
            <a:ext cx="6408712" cy="427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085967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191176-43ED-448C-9335-49D379C10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24" y="44624"/>
            <a:ext cx="8568952" cy="829214"/>
          </a:xfrm>
        </p:spPr>
        <p:txBody>
          <a:bodyPr/>
          <a:lstStyle/>
          <a:p>
            <a:pPr algn="ctr"/>
            <a:r>
              <a:rPr lang="es-CR" dirty="0"/>
              <a:t>Utilidades de las probabilidades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55F255-7208-4215-891C-0C998F57190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7504" y="980728"/>
            <a:ext cx="8856984" cy="151216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CR" sz="2400" u="sng" dirty="0"/>
              <a:t>Saber las posibilidad de que un evento ocurra </a:t>
            </a:r>
            <a:r>
              <a:rPr lang="es-CR" sz="2400" dirty="0"/>
              <a:t>: utilizo las funciones de probabilidad para decir con qué probabilidad un evento podría ocurrir. Por ejemplo, para determinada población, se tiene una probabilidad del 32% que las personas padezcan de vértigo antes de los 40 años.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6" name="Picture 4" descr="Image result for probability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49085"/>
            <a:ext cx="5544616" cy="392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14696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38B6F786-AC0D-42F4-831D-2ED1554D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116632"/>
            <a:ext cx="7772400" cy="1066130"/>
          </a:xfrm>
        </p:spPr>
        <p:txBody>
          <a:bodyPr/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5" name="3 Elipse">
            <a:extLst>
              <a:ext uri="{FF2B5EF4-FFF2-40B4-BE49-F238E27FC236}">
                <a16:creationId xmlns:a16="http://schemas.microsoft.com/office/drawing/2014/main" id="{708C48EF-AFC9-46C5-AA40-B8E3002D397A}"/>
              </a:ext>
            </a:extLst>
          </p:cNvPr>
          <p:cNvSpPr/>
          <p:nvPr/>
        </p:nvSpPr>
        <p:spPr>
          <a:xfrm>
            <a:off x="32352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7</a:t>
            </a:r>
          </a:p>
        </p:txBody>
      </p:sp>
      <p:sp>
        <p:nvSpPr>
          <p:cNvPr id="6" name="4 Elipse">
            <a:extLst>
              <a:ext uri="{FF2B5EF4-FFF2-40B4-BE49-F238E27FC236}">
                <a16:creationId xmlns:a16="http://schemas.microsoft.com/office/drawing/2014/main" id="{87DAA563-A892-4DD0-B278-44DD0D189C22}"/>
              </a:ext>
            </a:extLst>
          </p:cNvPr>
          <p:cNvSpPr/>
          <p:nvPr/>
        </p:nvSpPr>
        <p:spPr>
          <a:xfrm>
            <a:off x="323528" y="3432836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8</a:t>
            </a:r>
          </a:p>
        </p:txBody>
      </p:sp>
      <p:sp>
        <p:nvSpPr>
          <p:cNvPr id="7" name="11 Rectángulo redondeado">
            <a:extLst>
              <a:ext uri="{FF2B5EF4-FFF2-40B4-BE49-F238E27FC236}">
                <a16:creationId xmlns:a16="http://schemas.microsoft.com/office/drawing/2014/main" id="{8FBE5538-61C1-4165-935A-4FABE9872D3F}"/>
              </a:ext>
            </a:extLst>
          </p:cNvPr>
          <p:cNvSpPr/>
          <p:nvPr/>
        </p:nvSpPr>
        <p:spPr>
          <a:xfrm>
            <a:off x="1835696" y="1592796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Funciones de probabilidad</a:t>
            </a:r>
          </a:p>
        </p:txBody>
      </p:sp>
      <p:sp>
        <p:nvSpPr>
          <p:cNvPr id="8" name="16 Rectángulo redondeado">
            <a:extLst>
              <a:ext uri="{FF2B5EF4-FFF2-40B4-BE49-F238E27FC236}">
                <a16:creationId xmlns:a16="http://schemas.microsoft.com/office/drawing/2014/main" id="{847C1DC9-FC9F-4FB8-AAA1-69EDFFD80358}"/>
              </a:ext>
            </a:extLst>
          </p:cNvPr>
          <p:cNvSpPr/>
          <p:nvPr/>
        </p:nvSpPr>
        <p:spPr>
          <a:xfrm>
            <a:off x="1835696" y="3468840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Utilidades de las probabilidades en el Salud</a:t>
            </a:r>
          </a:p>
        </p:txBody>
      </p:sp>
    </p:spTree>
    <p:extLst>
      <p:ext uri="{BB962C8B-B14F-4D97-AF65-F5344CB8AC3E}">
        <p14:creationId xmlns:p14="http://schemas.microsoft.com/office/powerpoint/2010/main" val="4098427194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191176-43ED-448C-9335-49D379C10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24" y="44624"/>
            <a:ext cx="8568952" cy="829214"/>
          </a:xfrm>
        </p:spPr>
        <p:txBody>
          <a:bodyPr/>
          <a:lstStyle/>
          <a:p>
            <a:pPr algn="ctr"/>
            <a:r>
              <a:rPr lang="es-CR" dirty="0"/>
              <a:t>Utilidades de las probabilidades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55F255-7208-4215-891C-0C998F57190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5496" y="980728"/>
            <a:ext cx="9036496" cy="151216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CR" sz="2400" u="sng" dirty="0"/>
              <a:t>Probar la suposición o la hipótesis de un evento</a:t>
            </a:r>
            <a:r>
              <a:rPr lang="es-CR" sz="2400" dirty="0"/>
              <a:t>: utilizo las probabilidades para probar las diferencias entre poblaciones. Por ejemplo, interesa saber si hay diferencia estadísticas entre mujeres y hombres respecto al salario percibido… Acá utilizo el concepto de significancia…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4" name="Picture 4" descr="Image result for salary men and wome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1" t="14550" r="18776" b="14994"/>
          <a:stretch/>
        </p:blipFill>
        <p:spPr bwMode="auto">
          <a:xfrm>
            <a:off x="1331640" y="2521884"/>
            <a:ext cx="6408712" cy="400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43387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55F255-7208-4215-891C-0C998F57190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7504" y="980728"/>
            <a:ext cx="8928992" cy="1512168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s-CR" sz="2400" u="sng" dirty="0"/>
              <a:t>Medir la fuerza o la posibilidad de que algo vaya a suceder </a:t>
            </a:r>
            <a:r>
              <a:rPr lang="es-CR" sz="2400" dirty="0"/>
              <a:t>: l</a:t>
            </a:r>
            <a:r>
              <a:rPr lang="es-CR" dirty="0"/>
              <a:t>a </a:t>
            </a:r>
            <a:r>
              <a:rPr lang="es-CR" b="1" dirty="0"/>
              <a:t>razón de momios</a:t>
            </a:r>
            <a:r>
              <a:rPr lang="es-CR" dirty="0"/>
              <a:t> , razón de oportunidades o razón de probabilidades (</a:t>
            </a:r>
            <a:r>
              <a:rPr lang="es-CR" b="1" i="1" dirty="0" err="1"/>
              <a:t>odds</a:t>
            </a:r>
            <a:r>
              <a:rPr lang="es-CR" b="1" i="1" dirty="0"/>
              <a:t> ratio </a:t>
            </a:r>
            <a:r>
              <a:rPr lang="es-CR" dirty="0"/>
              <a:t>en inglés  (OR)) es una medida estadística utilizada en estudios epidemiológicos y de casos controles, así como en los metaanálisis. En términos formales, se define como la posibilidad de que una condición de salud o enfermedad se presente en un grupo de población frente al riesgo de que ocurra en otro. </a:t>
            </a:r>
            <a:endParaRPr lang="es-CR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489D9E-C207-4727-9A08-2D5BCCC4A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24" y="116632"/>
            <a:ext cx="8568952" cy="829214"/>
          </a:xfrm>
        </p:spPr>
        <p:txBody>
          <a:bodyPr/>
          <a:lstStyle/>
          <a:p>
            <a:pPr algn="ctr"/>
            <a:r>
              <a:rPr lang="es-CR" dirty="0"/>
              <a:t>Utilidades de las probabilidades </a:t>
            </a:r>
            <a:endParaRPr lang="en-US" dirty="0"/>
          </a:p>
        </p:txBody>
      </p:sp>
      <p:pic>
        <p:nvPicPr>
          <p:cNvPr id="1026" name="Picture 2" descr="Resultado de imagen para odds rati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8920"/>
            <a:ext cx="6552728" cy="368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554602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764704"/>
          </a:xfrm>
        </p:spPr>
        <p:txBody>
          <a:bodyPr/>
          <a:lstStyle/>
          <a:p>
            <a:pPr algn="ctr"/>
            <a:r>
              <a:rPr lang="es-CR" dirty="0"/>
              <a:t>Últimas reseñas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51520" y="1052736"/>
            <a:ext cx="5364690" cy="5688631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CR" sz="2400" dirty="0"/>
              <a:t>Se estudió el concepto de las probabilidades, sus corrientes, las funciones de probabilidades continuas y la importancia de estas en el análisis de la información. </a:t>
            </a:r>
          </a:p>
          <a:p>
            <a:pPr marL="0" indent="0" algn="just">
              <a:buNone/>
            </a:pPr>
            <a:endParaRPr lang="es-CR" sz="2400" dirty="0"/>
          </a:p>
          <a:p>
            <a:pPr algn="just"/>
            <a:r>
              <a:rPr lang="es-CR" sz="2400" dirty="0"/>
              <a:t>En la actualidad, las probabilidades son el fundamento de todo tipo de análisis de la inferencia estadística.</a:t>
            </a:r>
          </a:p>
          <a:p>
            <a:pPr marL="0" indent="0" algn="just">
              <a:buNone/>
            </a:pPr>
            <a:endParaRPr lang="es-CR" sz="2400" dirty="0"/>
          </a:p>
          <a:p>
            <a:pPr algn="just"/>
            <a:r>
              <a:rPr lang="es-CR" sz="2400" dirty="0"/>
              <a:t>La inferencia estadística se respalda y toma todos sus criterios a partir de las funciones de probabilidades.  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Volveremos a utilizar las probabilidades en el capítulo de la curva normal, la normal estándar y la estandarización, y estas estarán presentes en los temas de la inferencia estadística. </a:t>
            </a:r>
          </a:p>
          <a:p>
            <a:pPr algn="just"/>
            <a:endParaRPr lang="es-CR" dirty="0"/>
          </a:p>
        </p:txBody>
      </p:sp>
      <p:pic>
        <p:nvPicPr>
          <p:cNvPr id="2050" name="Picture 2" descr="http://www.aldarin-electronics.com/images/market%20analysi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96649" y="1196752"/>
            <a:ext cx="2583926" cy="1714512"/>
          </a:xfrm>
          <a:prstGeom prst="rect">
            <a:avLst/>
          </a:prstGeom>
          <a:noFill/>
        </p:spPr>
      </p:pic>
      <p:pic>
        <p:nvPicPr>
          <p:cNvPr id="2052" name="Picture 4" descr="http://www.fisicanet.com.ar/matematica/estadisticas/ap2/binomial02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2198" y="4429132"/>
            <a:ext cx="2571768" cy="2057415"/>
          </a:xfrm>
          <a:prstGeom prst="rect">
            <a:avLst/>
          </a:prstGeom>
          <a:noFill/>
        </p:spPr>
      </p:pic>
    </p:spTree>
  </p:cSld>
  <p:clrMapOvr>
    <a:masterClrMapping/>
  </p:clrMapOvr>
  <p:transition>
    <p:wedg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Picture 2" descr="http://2.bp.blogspot.com/_l2oFLpsvMhc/RveAYgMqnQI/AAAAAAAAAII/I2Fp0nyNDhw/s400/20070326114706-f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" y="-24"/>
            <a:ext cx="9144001" cy="6858024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116632"/>
            <a:ext cx="7772400" cy="1066130"/>
          </a:xfrm>
        </p:spPr>
        <p:txBody>
          <a:bodyPr/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323528" y="1556792"/>
            <a:ext cx="1080120" cy="1080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1</a:t>
            </a:r>
          </a:p>
        </p:txBody>
      </p:sp>
      <p:sp>
        <p:nvSpPr>
          <p:cNvPr id="17" name="16 Rectángulo redondeado"/>
          <p:cNvSpPr/>
          <p:nvPr/>
        </p:nvSpPr>
        <p:spPr>
          <a:xfrm>
            <a:off x="1817084" y="1556792"/>
            <a:ext cx="1944216" cy="10081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La esencia de la probabilidad y conceptos </a:t>
            </a:r>
          </a:p>
        </p:txBody>
      </p:sp>
    </p:spTree>
    <p:extLst>
      <p:ext uri="{BB962C8B-B14F-4D97-AF65-F5344CB8AC3E}">
        <p14:creationId xmlns:p14="http://schemas.microsoft.com/office/powerpoint/2010/main" val="40266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785810"/>
          </a:xfrm>
        </p:spPr>
        <p:txBody>
          <a:bodyPr/>
          <a:lstStyle/>
          <a:p>
            <a:pPr algn="ctr"/>
            <a:r>
              <a:rPr lang="es-CR" dirty="0"/>
              <a:t>La esencia de la probabilidad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85720" y="1000108"/>
            <a:ext cx="5643602" cy="5572164"/>
          </a:xfrm>
        </p:spPr>
        <p:txBody>
          <a:bodyPr>
            <a:normAutofit/>
          </a:bodyPr>
          <a:lstStyle/>
          <a:p>
            <a:r>
              <a:rPr lang="es-CR" sz="2400" dirty="0"/>
              <a:t>Las probabilidad nacen en Francia en el XVII siglo, a razón de los juegos de azar de la época (cartas y dados).</a:t>
            </a:r>
          </a:p>
          <a:p>
            <a:endParaRPr lang="es-CR" sz="2400" dirty="0"/>
          </a:p>
          <a:p>
            <a:r>
              <a:rPr lang="es-CR" sz="2400" dirty="0"/>
              <a:t>La probabilidad es un número (resultado) que está siempre en “0” y “1”</a:t>
            </a:r>
          </a:p>
          <a:p>
            <a:endParaRPr lang="es-CR" sz="2400" dirty="0"/>
          </a:p>
          <a:p>
            <a:r>
              <a:rPr lang="es-CR" sz="2400" dirty="0"/>
              <a:t>Matemáticamente: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1071538" y="4786322"/>
            <a:ext cx="6929486" cy="157163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sz="6000" dirty="0"/>
              <a:t>0 ≤ Probabilidad ≤ 1</a:t>
            </a:r>
          </a:p>
        </p:txBody>
      </p:sp>
      <p:pic>
        <p:nvPicPr>
          <p:cNvPr id="39941" name="Picture 5" descr="http://www.mapasdechile.com.ar/blog/wp-content/uploads/2008/09/casino-chi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9322" y="1071546"/>
            <a:ext cx="3000396" cy="3429024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dad">
  <a:themeElements>
    <a:clrScheme name="Equida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dad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dad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1482</TotalTime>
  <Words>3176</Words>
  <Application>Microsoft Office PowerPoint</Application>
  <PresentationFormat>Presentación en pantalla (4:3)</PresentationFormat>
  <Paragraphs>389</Paragraphs>
  <Slides>73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73</vt:i4>
      </vt:variant>
    </vt:vector>
  </HeadingPairs>
  <TitlesOfParts>
    <vt:vector size="78" baseType="lpstr">
      <vt:lpstr>Cambria Math</vt:lpstr>
      <vt:lpstr>Franklin Gothic Book</vt:lpstr>
      <vt:lpstr>Perpetua</vt:lpstr>
      <vt:lpstr>Wingdings 2</vt:lpstr>
      <vt:lpstr>Equidad</vt:lpstr>
      <vt:lpstr>Presentación de PowerPoint</vt:lpstr>
      <vt:lpstr>Preámbulo…..</vt:lpstr>
      <vt:lpstr>Preámbulo…..</vt:lpstr>
      <vt:lpstr>Introducción</vt:lpstr>
      <vt:lpstr>Introducción</vt:lpstr>
      <vt:lpstr>Índice</vt:lpstr>
      <vt:lpstr>Índice</vt:lpstr>
      <vt:lpstr>Índice</vt:lpstr>
      <vt:lpstr>La esencia de la probabilidad</vt:lpstr>
      <vt:lpstr>La esencia de la probabilidad</vt:lpstr>
      <vt:lpstr>La esencia de la probabilidad</vt:lpstr>
      <vt:lpstr>La esencia de la probabilidad</vt:lpstr>
      <vt:lpstr>Ideas fundamentales de las probabilidas</vt:lpstr>
      <vt:lpstr>Ideas fundamentales de las probabilidades</vt:lpstr>
      <vt:lpstr>Ideas fundamentales de las probabilidades</vt:lpstr>
      <vt:lpstr>Ideas fundamentales de las probabilidades</vt:lpstr>
      <vt:lpstr>Ideas fundamentales de las probabilidades</vt:lpstr>
      <vt:lpstr>Conceptos</vt:lpstr>
      <vt:lpstr>Conceptos</vt:lpstr>
      <vt:lpstr>Conceptos</vt:lpstr>
      <vt:lpstr>Los 3 enfoques de la probabilidad</vt:lpstr>
      <vt:lpstr>Índice</vt:lpstr>
      <vt:lpstr>Presentación de PowerPoint</vt:lpstr>
      <vt:lpstr>Probabilidad clásica o a priori</vt:lpstr>
      <vt:lpstr>Probabilidad clásica o a priori</vt:lpstr>
      <vt:lpstr>Probabilidad clásica o a priori</vt:lpstr>
      <vt:lpstr>Juguemos cartas</vt:lpstr>
      <vt:lpstr>Probabilidad clásica o a priori</vt:lpstr>
      <vt:lpstr>Índice</vt:lpstr>
      <vt:lpstr>Presentación de PowerPoint</vt:lpstr>
      <vt:lpstr>Probabilidad según la frecuencia relativa</vt:lpstr>
      <vt:lpstr>Probabilidad según la frecuencia relativa</vt:lpstr>
      <vt:lpstr>Probabilidad según la frecuencia relativa</vt:lpstr>
      <vt:lpstr>Probabilidad según la frecuencia relativa</vt:lpstr>
      <vt:lpstr>Probabilidad según la frecuencia relativa</vt:lpstr>
      <vt:lpstr>Probabilidad según la frecuencia relativa</vt:lpstr>
      <vt:lpstr>Probabilidad según la frecuencia relativa</vt:lpstr>
      <vt:lpstr>Índice</vt:lpstr>
      <vt:lpstr>Presentación de PowerPoint</vt:lpstr>
      <vt:lpstr>Probabilidad subjetiva</vt:lpstr>
      <vt:lpstr>Probabilidad subjetiva</vt:lpstr>
      <vt:lpstr>Probabilidad subjetiva</vt:lpstr>
      <vt:lpstr>Índice</vt:lpstr>
      <vt:lpstr>Datos discretos</vt:lpstr>
      <vt:lpstr>Función de probabilidad discretas</vt:lpstr>
      <vt:lpstr>Función de probabilidad discretas</vt:lpstr>
      <vt:lpstr>Índice</vt:lpstr>
      <vt:lpstr>Datos continuos</vt:lpstr>
      <vt:lpstr>Función de probabilidad continua</vt:lpstr>
      <vt:lpstr>Función de probabilidad continua</vt:lpstr>
      <vt:lpstr>Índice</vt:lpstr>
      <vt:lpstr>Funciones de probabilidades continuas</vt:lpstr>
      <vt:lpstr>Cura normal y normal estándar</vt:lpstr>
      <vt:lpstr>Presentación de PowerPoint</vt:lpstr>
      <vt:lpstr>Presentación de PowerPoint</vt:lpstr>
      <vt:lpstr>La función t de Student</vt:lpstr>
      <vt:lpstr>t  de Student contra Normal</vt:lpstr>
      <vt:lpstr>La curva t de Student</vt:lpstr>
      <vt:lpstr>Presentación de PowerPoint</vt:lpstr>
      <vt:lpstr>F de Snedecor</vt:lpstr>
      <vt:lpstr>F de Snedecor</vt:lpstr>
      <vt:lpstr>Presentación de PowerPoint</vt:lpstr>
      <vt:lpstr>Chi-cuadrada</vt:lpstr>
      <vt:lpstr>Chi-cuadrada</vt:lpstr>
      <vt:lpstr>Presentación de PowerPoint</vt:lpstr>
      <vt:lpstr>Índice</vt:lpstr>
      <vt:lpstr>Utilidades de las probabilidades </vt:lpstr>
      <vt:lpstr>Utilidades de las probabilidades </vt:lpstr>
      <vt:lpstr>Utilidades de las probabilidades </vt:lpstr>
      <vt:lpstr>Utilidades de las probabilidades </vt:lpstr>
      <vt:lpstr>Utilidades de las probabilidades </vt:lpstr>
      <vt:lpstr>Últimas reseñas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Oscar</dc:creator>
  <cp:lastModifiedBy>Oscar Centeno Mora</cp:lastModifiedBy>
  <cp:revision>113</cp:revision>
  <dcterms:created xsi:type="dcterms:W3CDTF">2010-06-05T15:44:30Z</dcterms:created>
  <dcterms:modified xsi:type="dcterms:W3CDTF">2021-01-15T22:30:06Z</dcterms:modified>
</cp:coreProperties>
</file>